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7" r:id="rId3"/>
    <p:sldId id="257" r:id="rId4"/>
    <p:sldId id="258" r:id="rId5"/>
    <p:sldId id="259" r:id="rId6"/>
    <p:sldId id="260" r:id="rId7"/>
    <p:sldId id="265" r:id="rId8"/>
    <p:sldId id="261" r:id="rId9"/>
    <p:sldId id="262" r:id="rId10"/>
    <p:sldId id="263" r:id="rId11"/>
    <p:sldId id="264" r:id="rId12"/>
  </p:sldIdLst>
  <p:sldSz cx="12192000" cy="6858000"/>
  <p:notesSz cx="7010400" cy="92964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BE3C"/>
    <a:srgbClr val="EEB500"/>
    <a:srgbClr val="F9C70F"/>
    <a:srgbClr val="E9BE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0202" autoAdjust="0"/>
  </p:normalViewPr>
  <p:slideViewPr>
    <p:cSldViewPr snapToGrid="0">
      <p:cViewPr varScale="1">
        <p:scale>
          <a:sx n="74" d="100"/>
          <a:sy n="74" d="100"/>
        </p:scale>
        <p:origin x="193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yer, Pia" userId="66698d91-e4a8-41c9-8851-38f734e7f9db" providerId="ADAL" clId="{D5915F4D-D8B9-45AD-83BD-8504EB25E081}"/>
    <pc:docChg chg="undo custSel delSld modSld">
      <pc:chgData name="Bayer, Pia" userId="66698d91-e4a8-41c9-8851-38f734e7f9db" providerId="ADAL" clId="{D5915F4D-D8B9-45AD-83BD-8504EB25E081}" dt="2023-01-23T07:51:27.843" v="4935" actId="20577"/>
      <pc:docMkLst>
        <pc:docMk/>
      </pc:docMkLst>
      <pc:sldChg chg="modNotesTx">
        <pc:chgData name="Bayer, Pia" userId="66698d91-e4a8-41c9-8851-38f734e7f9db" providerId="ADAL" clId="{D5915F4D-D8B9-45AD-83BD-8504EB25E081}" dt="2023-01-23T07:09:51.303" v="823" actId="20577"/>
        <pc:sldMkLst>
          <pc:docMk/>
          <pc:sldMk cId="2999781482" sldId="257"/>
        </pc:sldMkLst>
      </pc:sldChg>
      <pc:sldChg chg="modNotesTx">
        <pc:chgData name="Bayer, Pia" userId="66698d91-e4a8-41c9-8851-38f734e7f9db" providerId="ADAL" clId="{D5915F4D-D8B9-45AD-83BD-8504EB25E081}" dt="2023-01-23T07:11:49.509" v="1258" actId="20577"/>
        <pc:sldMkLst>
          <pc:docMk/>
          <pc:sldMk cId="1840565887" sldId="258"/>
        </pc:sldMkLst>
      </pc:sldChg>
      <pc:sldChg chg="modNotesTx">
        <pc:chgData name="Bayer, Pia" userId="66698d91-e4a8-41c9-8851-38f734e7f9db" providerId="ADAL" clId="{D5915F4D-D8B9-45AD-83BD-8504EB25E081}" dt="2023-01-23T07:40:59.503" v="4101" actId="20577"/>
        <pc:sldMkLst>
          <pc:docMk/>
          <pc:sldMk cId="897950838" sldId="259"/>
        </pc:sldMkLst>
      </pc:sldChg>
      <pc:sldChg chg="modNotesTx">
        <pc:chgData name="Bayer, Pia" userId="66698d91-e4a8-41c9-8851-38f734e7f9db" providerId="ADAL" clId="{D5915F4D-D8B9-45AD-83BD-8504EB25E081}" dt="2023-01-23T07:49:15.843" v="4797" actId="20577"/>
        <pc:sldMkLst>
          <pc:docMk/>
          <pc:sldMk cId="2303277856" sldId="260"/>
        </pc:sldMkLst>
      </pc:sldChg>
      <pc:sldChg chg="modNotesTx">
        <pc:chgData name="Bayer, Pia" userId="66698d91-e4a8-41c9-8851-38f734e7f9db" providerId="ADAL" clId="{D5915F4D-D8B9-45AD-83BD-8504EB25E081}" dt="2023-01-23T07:50:58.049" v="4930" actId="20577"/>
        <pc:sldMkLst>
          <pc:docMk/>
          <pc:sldMk cId="3656454766" sldId="261"/>
        </pc:sldMkLst>
      </pc:sldChg>
      <pc:sldChg chg="modSp mod">
        <pc:chgData name="Bayer, Pia" userId="66698d91-e4a8-41c9-8851-38f734e7f9db" providerId="ADAL" clId="{D5915F4D-D8B9-45AD-83BD-8504EB25E081}" dt="2023-01-23T07:51:27.843" v="4935" actId="20577"/>
        <pc:sldMkLst>
          <pc:docMk/>
          <pc:sldMk cId="3841984188" sldId="263"/>
        </pc:sldMkLst>
        <pc:spChg chg="mod">
          <ac:chgData name="Bayer, Pia" userId="66698d91-e4a8-41c9-8851-38f734e7f9db" providerId="ADAL" clId="{D5915F4D-D8B9-45AD-83BD-8504EB25E081}" dt="2023-01-23T07:51:27.843" v="4935" actId="20577"/>
          <ac:spMkLst>
            <pc:docMk/>
            <pc:sldMk cId="3841984188" sldId="263"/>
            <ac:spMk id="4" creationId="{F9142444-CB78-408C-8A9A-1B100DE5E16F}"/>
          </ac:spMkLst>
        </pc:spChg>
      </pc:sldChg>
      <pc:sldChg chg="modNotesTx">
        <pc:chgData name="Bayer, Pia" userId="66698d91-e4a8-41c9-8851-38f734e7f9db" providerId="ADAL" clId="{D5915F4D-D8B9-45AD-83BD-8504EB25E081}" dt="2023-01-23T07:20:40.939" v="2214" actId="20577"/>
        <pc:sldMkLst>
          <pc:docMk/>
          <pc:sldMk cId="1781612525" sldId="265"/>
        </pc:sldMkLst>
      </pc:sldChg>
      <pc:sldChg chg="del">
        <pc:chgData name="Bayer, Pia" userId="66698d91-e4a8-41c9-8851-38f734e7f9db" providerId="ADAL" clId="{D5915F4D-D8B9-45AD-83BD-8504EB25E081}" dt="2023-01-23T06:36:41.602" v="4" actId="2696"/>
        <pc:sldMkLst>
          <pc:docMk/>
          <pc:sldMk cId="999931554" sldId="266"/>
        </pc:sldMkLst>
      </pc:sldChg>
      <pc:sldChg chg="modSp mod">
        <pc:chgData name="Bayer, Pia" userId="66698d91-e4a8-41c9-8851-38f734e7f9db" providerId="ADAL" clId="{D5915F4D-D8B9-45AD-83BD-8504EB25E081}" dt="2023-01-23T06:36:37.975" v="3" actId="5793"/>
        <pc:sldMkLst>
          <pc:docMk/>
          <pc:sldMk cId="1678422856" sldId="267"/>
        </pc:sldMkLst>
        <pc:spChg chg="mod">
          <ac:chgData name="Bayer, Pia" userId="66698d91-e4a8-41c9-8851-38f734e7f9db" providerId="ADAL" clId="{D5915F4D-D8B9-45AD-83BD-8504EB25E081}" dt="2023-01-23T06:36:37.975" v="3" actId="5793"/>
          <ac:spMkLst>
            <pc:docMk/>
            <pc:sldMk cId="1678422856" sldId="267"/>
            <ac:spMk id="3" creationId="{0174B81B-01F9-4486-B2B4-42078BC9320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8AA39A7-5A2D-4E3B-9F14-F057A129EB6A}" type="datetimeFigureOut">
              <a:rPr lang="de-DE" smtClean="0"/>
              <a:t>23.01.2023</a:t>
            </a:fld>
            <a:endParaRPr lang="de-DE"/>
          </a:p>
        </p:txBody>
      </p:sp>
      <p:sp>
        <p:nvSpPr>
          <p:cNvPr id="4" name="Folienbildplatzhalt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6EC724B-C3DC-49D7-85EC-A7235DDC0E0C}" type="slidenum">
              <a:rPr lang="de-DE" smtClean="0"/>
              <a:t>‹Nr.›</a:t>
            </a:fld>
            <a:endParaRPr lang="de-DE"/>
          </a:p>
        </p:txBody>
      </p:sp>
    </p:spTree>
    <p:extLst>
      <p:ext uri="{BB962C8B-B14F-4D97-AF65-F5344CB8AC3E}">
        <p14:creationId xmlns:p14="http://schemas.microsoft.com/office/powerpoint/2010/main" val="384888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Durch die Bestäubung der Pflanzen sind Bienen für fast alle Ökosysteme entscheidend, durch diese ist eine große Reichhaltigkeit an Pflanzen sichergestellt. </a:t>
            </a:r>
          </a:p>
          <a:p>
            <a:pPr marL="171450" indent="-171450">
              <a:buFont typeface="Arial" panose="020B0604020202020204" pitchFamily="34" charset="0"/>
              <a:buChar char="•"/>
            </a:pPr>
            <a:r>
              <a:rPr lang="de-DE" dirty="0"/>
              <a:t>Die Blüten brauchen Bienen zur Fortpflanzung, die Bienen die Blüten um Nahrung zu sammeln, so entsteht also eine Ko-</a:t>
            </a:r>
            <a:r>
              <a:rPr lang="de-DE" dirty="0" err="1"/>
              <a:t>Evoluation</a:t>
            </a:r>
            <a:r>
              <a:rPr lang="de-DE" dirty="0"/>
              <a:t>. </a:t>
            </a:r>
          </a:p>
          <a:p>
            <a:pPr marL="171450" indent="-171450">
              <a:buFont typeface="Arial" panose="020B0604020202020204" pitchFamily="34" charset="0"/>
              <a:buChar char="•"/>
            </a:pPr>
            <a:r>
              <a:rPr lang="de-DE" dirty="0"/>
              <a:t>Zudem wird die Biene als Landwirtschaftliches Nutztier angesehen, da über 75% der Nutz- und Kulturpflanzen (Obst, Gemüse, Beeren) auf die Bestäubung der Bienen angewiesen sind. </a:t>
            </a:r>
          </a:p>
          <a:p>
            <a:pPr marL="171450" indent="-171450">
              <a:buFont typeface="Arial" panose="020B0604020202020204" pitchFamily="34" charset="0"/>
              <a:buChar char="•"/>
            </a:pPr>
            <a:r>
              <a:rPr lang="de-DE" dirty="0"/>
              <a:t>Apfel-, Birnen- und Kirschbäume z.B. würden ohne die Honigbiene nur ¼ des normalen Ertrages bringen. </a:t>
            </a:r>
          </a:p>
        </p:txBody>
      </p:sp>
      <p:sp>
        <p:nvSpPr>
          <p:cNvPr id="4" name="Foliennummernplatzhalter 3"/>
          <p:cNvSpPr>
            <a:spLocks noGrp="1"/>
          </p:cNvSpPr>
          <p:nvPr>
            <p:ph type="sldNum" sz="quarter" idx="5"/>
          </p:nvPr>
        </p:nvSpPr>
        <p:spPr/>
        <p:txBody>
          <a:bodyPr/>
          <a:lstStyle/>
          <a:p>
            <a:fld id="{E6EC724B-C3DC-49D7-85EC-A7235DDC0E0C}" type="slidenum">
              <a:rPr lang="de-DE" smtClean="0"/>
              <a:t>3</a:t>
            </a:fld>
            <a:endParaRPr lang="de-DE"/>
          </a:p>
        </p:txBody>
      </p:sp>
    </p:spTree>
    <p:extLst>
      <p:ext uri="{BB962C8B-B14F-4D97-AF65-F5344CB8AC3E}">
        <p14:creationId xmlns:p14="http://schemas.microsoft.com/office/powerpoint/2010/main" val="2391472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Weltweit gibt es über 21.000 Arten, sie leben entweder im Bienenstock oder in freier Wildbahn. </a:t>
            </a:r>
          </a:p>
          <a:p>
            <a:pPr marL="171450" indent="-171450">
              <a:buFont typeface="Arial" panose="020B0604020202020204" pitchFamily="34" charset="0"/>
              <a:buChar char="•"/>
            </a:pPr>
            <a:r>
              <a:rPr lang="de-DE" dirty="0"/>
              <a:t>Die bekanntesten Bienen sind die Honigbienen und die Wildbiene. </a:t>
            </a:r>
          </a:p>
          <a:p>
            <a:pPr marL="171450" indent="-171450">
              <a:buFont typeface="Arial" panose="020B0604020202020204" pitchFamily="34" charset="0"/>
              <a:buChar char="•"/>
            </a:pPr>
            <a:r>
              <a:rPr lang="de-DE" dirty="0"/>
              <a:t>Die Honigbiene lebt in einem Bienenstock mit vielen anderen Bienen zusammen. Durch die Bestäubung der Pflanzen sorgen sie dafür, dass wir Lebensmittel erhalten und die Erde blüht. </a:t>
            </a:r>
          </a:p>
          <a:p>
            <a:pPr marL="171450" indent="-171450">
              <a:buFont typeface="Arial" panose="020B0604020202020204" pitchFamily="34" charset="0"/>
              <a:buChar char="•"/>
            </a:pPr>
            <a:r>
              <a:rPr lang="de-DE" dirty="0"/>
              <a:t>Die Wildbiene lebt meistens alleine in der Wildnis. Sie Bestäubt ebenfalls pflanzen, produziert aber nur in seltenen Fällen eine große Menge Honig. </a:t>
            </a:r>
          </a:p>
        </p:txBody>
      </p:sp>
      <p:sp>
        <p:nvSpPr>
          <p:cNvPr id="4" name="Foliennummernplatzhalter 3"/>
          <p:cNvSpPr>
            <a:spLocks noGrp="1"/>
          </p:cNvSpPr>
          <p:nvPr>
            <p:ph type="sldNum" sz="quarter" idx="5"/>
          </p:nvPr>
        </p:nvSpPr>
        <p:spPr/>
        <p:txBody>
          <a:bodyPr/>
          <a:lstStyle/>
          <a:p>
            <a:fld id="{E6EC724B-C3DC-49D7-85EC-A7235DDC0E0C}" type="slidenum">
              <a:rPr lang="de-DE" smtClean="0"/>
              <a:t>4</a:t>
            </a:fld>
            <a:endParaRPr lang="de-DE"/>
          </a:p>
        </p:txBody>
      </p:sp>
    </p:spTree>
    <p:extLst>
      <p:ext uri="{BB962C8B-B14F-4D97-AF65-F5344CB8AC3E}">
        <p14:creationId xmlns:p14="http://schemas.microsoft.com/office/powerpoint/2010/main" val="3574627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Honigbiene: </a:t>
            </a:r>
          </a:p>
          <a:p>
            <a:pPr marL="171450" indent="-171450">
              <a:buFont typeface="Arial" panose="020B0604020202020204" pitchFamily="34" charset="0"/>
              <a:buChar char="•"/>
            </a:pPr>
            <a:r>
              <a:rPr lang="de-DE" dirty="0"/>
              <a:t>Ein Bienenstock besteht fast ausschließlich aus unfruchtbaren Weibchen, welche auch Arbeiterbienen genannt werden. Ihre Aufgaben erstrecken sich von der Brutpflege bis zur Futtersammlung, je nach Alter variiert die Aufgabe. </a:t>
            </a:r>
          </a:p>
          <a:p>
            <a:pPr marL="171450" indent="-171450">
              <a:buFont typeface="Arial" panose="020B0604020202020204" pitchFamily="34" charset="0"/>
              <a:buChar char="•"/>
            </a:pPr>
            <a:r>
              <a:rPr lang="de-DE" dirty="0"/>
              <a:t>Die männlichen Bienen nennt man Drohne. Diese leben nur ein paar Wochen im Jahr, da Sie nach dem Hochzeitsflug sterben. Die Drohne befruchtet beim Hochzeitsflug die Königin (jede Königin geht einmal auf Hochzeitsflug). Die Spermien werden ihr Leben lang ihrer Samenblase aufbewahrt. Die Königin entscheidet, ob Sie eine Drohne oder eine Arbeiterbiene „erschaffen“ möchte. Nachdem Sie das Ei abgelegt hat, kümmern die Arbeiterbienen sich darum. </a:t>
            </a:r>
          </a:p>
          <a:p>
            <a:pPr marL="171450" indent="-171450">
              <a:buFont typeface="Arial" panose="020B0604020202020204" pitchFamily="34" charset="0"/>
              <a:buChar char="•"/>
            </a:pPr>
            <a:r>
              <a:rPr lang="de-DE" dirty="0"/>
              <a:t>Die Königin ist das einzige vermehrungsfähige Wesen in einem Bienenstock, da sie durch einen bestimmten Duft, den sie ausstößt, die Eiablage der anderen Bienen unterdrückt.  </a:t>
            </a:r>
          </a:p>
          <a:p>
            <a:pPr marL="171450" indent="-171450">
              <a:buFont typeface="Arial" panose="020B0604020202020204" pitchFamily="34" charset="0"/>
              <a:buChar char="•"/>
            </a:pPr>
            <a:r>
              <a:rPr lang="de-DE" dirty="0"/>
              <a:t>Spezialaufgaben der Arbeiterbienen sind zum Beispiel die </a:t>
            </a:r>
            <a:r>
              <a:rPr lang="de-DE" dirty="0" err="1"/>
              <a:t>Heizerbiene</a:t>
            </a:r>
            <a:r>
              <a:rPr lang="de-DE" dirty="0"/>
              <a:t> oder die Tankwartbiene. Die </a:t>
            </a:r>
            <a:r>
              <a:rPr lang="de-DE" dirty="0" err="1"/>
              <a:t>Heizerbiene</a:t>
            </a:r>
            <a:r>
              <a:rPr lang="de-DE" dirty="0"/>
              <a:t> erzeugt durch ständiges schlagen Ihrer Flügel eine konstante wärme von 35 °C während der Puppenphase. Die Tankwartbiene verteilt Honig an die </a:t>
            </a:r>
            <a:r>
              <a:rPr lang="de-DE" dirty="0" err="1"/>
              <a:t>Heizerbiene</a:t>
            </a:r>
            <a:r>
              <a:rPr lang="de-DE" dirty="0"/>
              <a:t> alle 30 Minuten. </a:t>
            </a:r>
          </a:p>
          <a:p>
            <a:pPr marL="171450" indent="-171450">
              <a:buFont typeface="Arial" panose="020B0604020202020204" pitchFamily="34" charset="0"/>
              <a:buChar char="•"/>
            </a:pPr>
            <a:endParaRPr lang="de-DE" dirty="0"/>
          </a:p>
          <a:p>
            <a:pPr marL="0" indent="0">
              <a:buFont typeface="Arial" panose="020B0604020202020204" pitchFamily="34" charset="0"/>
              <a:buNone/>
            </a:pPr>
            <a:r>
              <a:rPr lang="de-DE" dirty="0"/>
              <a:t>Wildbiene: </a:t>
            </a:r>
          </a:p>
          <a:p>
            <a:pPr marL="171450" indent="-171450">
              <a:buFont typeface="Arial" panose="020B0604020202020204" pitchFamily="34" charset="0"/>
              <a:buChar char="•"/>
            </a:pPr>
            <a:r>
              <a:rPr lang="de-DE" dirty="0"/>
              <a:t>Die Wildbienen leben in den meisten Fällen alleine, es gibt aber auch Arten die in kleinen Familien leben. Allerdings leben Wildbienen immer in der Natur, die in einem Stock. Die Wildbiene hat nicht so viele verschiedenen Aufgaben wie die Honigbiene, dennoch bestäuben auch diese die Pflanzen. </a:t>
            </a:r>
          </a:p>
        </p:txBody>
      </p:sp>
      <p:sp>
        <p:nvSpPr>
          <p:cNvPr id="4" name="Foliennummernplatzhalter 3"/>
          <p:cNvSpPr>
            <a:spLocks noGrp="1"/>
          </p:cNvSpPr>
          <p:nvPr>
            <p:ph type="sldNum" sz="quarter" idx="5"/>
          </p:nvPr>
        </p:nvSpPr>
        <p:spPr/>
        <p:txBody>
          <a:bodyPr/>
          <a:lstStyle/>
          <a:p>
            <a:fld id="{E6EC724B-C3DC-49D7-85EC-A7235DDC0E0C}" type="slidenum">
              <a:rPr lang="de-DE" smtClean="0"/>
              <a:t>5</a:t>
            </a:fld>
            <a:endParaRPr lang="de-DE"/>
          </a:p>
        </p:txBody>
      </p:sp>
    </p:spTree>
    <p:extLst>
      <p:ext uri="{BB962C8B-B14F-4D97-AF65-F5344CB8AC3E}">
        <p14:creationId xmlns:p14="http://schemas.microsoft.com/office/powerpoint/2010/main" val="3861456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Die Bienen sammeln den Blütennektar in ihrem Honigmagen, im Bienenstock pumpen sie diesen dann wieder hoch und übergeben ihn an die Arbeiterbiene im Stock. Bei diesem Vorgang werden dem Nektar körpereigene Enzyme beigemischt. Dieser Vorgang wird solange wiederholt bis der Nektartropfen verdickt und zäh ist. </a:t>
            </a:r>
          </a:p>
          <a:p>
            <a:pPr marL="171450" indent="-171450">
              <a:buFont typeface="Arial" panose="020B0604020202020204" pitchFamily="34" charset="0"/>
              <a:buChar char="•"/>
            </a:pPr>
            <a:r>
              <a:rPr lang="de-DE" dirty="0"/>
              <a:t>Die Stockbienen lagern diesen Nektar in zunächst offenen Waben, wo dieser weiter Wasser ausdünstet.</a:t>
            </a:r>
          </a:p>
          <a:p>
            <a:pPr marL="171450" indent="-171450">
              <a:buFont typeface="Arial" panose="020B0604020202020204" pitchFamily="34" charset="0"/>
              <a:buChar char="•"/>
            </a:pPr>
            <a:r>
              <a:rPr lang="de-DE" dirty="0"/>
              <a:t>Ist der Honig trocken genug, verschließen die Arbeiterbienen die Waben mit körpereigenen Wachs. </a:t>
            </a:r>
          </a:p>
          <a:p>
            <a:pPr marL="171450" indent="-171450">
              <a:buFont typeface="Arial" panose="020B0604020202020204" pitchFamily="34" charset="0"/>
              <a:buChar char="•"/>
            </a:pPr>
            <a:r>
              <a:rPr lang="de-DE" dirty="0"/>
              <a:t>Ein Bienenstock produziert rund 20-50 kg Honig pro Jahr. </a:t>
            </a:r>
          </a:p>
        </p:txBody>
      </p:sp>
      <p:sp>
        <p:nvSpPr>
          <p:cNvPr id="4" name="Foliennummernplatzhalter 3"/>
          <p:cNvSpPr>
            <a:spLocks noGrp="1"/>
          </p:cNvSpPr>
          <p:nvPr>
            <p:ph type="sldNum" sz="quarter" idx="5"/>
          </p:nvPr>
        </p:nvSpPr>
        <p:spPr/>
        <p:txBody>
          <a:bodyPr/>
          <a:lstStyle/>
          <a:p>
            <a:fld id="{E6EC724B-C3DC-49D7-85EC-A7235DDC0E0C}" type="slidenum">
              <a:rPr lang="de-DE" smtClean="0"/>
              <a:t>6</a:t>
            </a:fld>
            <a:endParaRPr lang="de-DE"/>
          </a:p>
        </p:txBody>
      </p:sp>
    </p:spTree>
    <p:extLst>
      <p:ext uri="{BB962C8B-B14F-4D97-AF65-F5344CB8AC3E}">
        <p14:creationId xmlns:p14="http://schemas.microsoft.com/office/powerpoint/2010/main" val="2815060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Honigbiene: </a:t>
            </a:r>
          </a:p>
          <a:p>
            <a:pPr marL="171450" indent="-171450">
              <a:buFont typeface="Arial" panose="020B0604020202020204" pitchFamily="34" charset="0"/>
              <a:buChar char="•"/>
            </a:pPr>
            <a:r>
              <a:rPr lang="de-DE" dirty="0"/>
              <a:t>Das Bienenvolk zieht sich in sein Stock zurück und lebt von den Futterresten.</a:t>
            </a:r>
          </a:p>
          <a:p>
            <a:pPr marL="171450" indent="-171450">
              <a:buFont typeface="Arial" panose="020B0604020202020204" pitchFamily="34" charset="0"/>
              <a:buChar char="•"/>
            </a:pPr>
            <a:r>
              <a:rPr lang="de-DE" dirty="0"/>
              <a:t>Sie bilden eine Wintertraube, hierbei sitzen sie eng beieinander und halten sich somit gegenseitig warm. </a:t>
            </a:r>
          </a:p>
          <a:p>
            <a:pPr marL="171450" indent="-171450">
              <a:buFont typeface="Arial" panose="020B0604020202020204" pitchFamily="34" charset="0"/>
              <a:buChar char="•"/>
            </a:pPr>
            <a:r>
              <a:rPr lang="de-DE" dirty="0"/>
              <a:t>Im inneren dieser Traube befindet sich die Königin. </a:t>
            </a:r>
          </a:p>
          <a:p>
            <a:pPr marL="171450" indent="-171450">
              <a:buFont typeface="Arial" panose="020B0604020202020204" pitchFamily="34" charset="0"/>
              <a:buChar char="•"/>
            </a:pPr>
            <a:r>
              <a:rPr lang="de-DE" dirty="0"/>
              <a:t>Durch bewegen der Muskeln, dem sogenannten Zittern, halten die Bienen am Rand den Stock warm. </a:t>
            </a:r>
          </a:p>
          <a:p>
            <a:pPr marL="171450" indent="-171450">
              <a:buFont typeface="Arial" panose="020B0604020202020204" pitchFamily="34" charset="0"/>
              <a:buChar char="•"/>
            </a:pPr>
            <a:r>
              <a:rPr lang="de-DE" dirty="0"/>
              <a:t>Die Bienen tauschen in der Traube regelmäßig ihre Positionen, sodass sie zwischendurch auch mal entspannen können. </a:t>
            </a:r>
          </a:p>
          <a:p>
            <a:pPr marL="171450" indent="-171450">
              <a:buFont typeface="Arial" panose="020B0604020202020204" pitchFamily="34" charset="0"/>
              <a:buChar char="•"/>
            </a:pPr>
            <a:endParaRPr lang="de-DE" dirty="0"/>
          </a:p>
          <a:p>
            <a:pPr marL="0" indent="0">
              <a:buFont typeface="Arial" panose="020B0604020202020204" pitchFamily="34" charset="0"/>
              <a:buNone/>
            </a:pPr>
            <a:r>
              <a:rPr lang="de-DE" dirty="0"/>
              <a:t>Wildbiene:</a:t>
            </a:r>
          </a:p>
          <a:p>
            <a:pPr marL="171450" indent="-171450">
              <a:buFont typeface="Arial" panose="020B0604020202020204" pitchFamily="34" charset="0"/>
              <a:buChar char="•"/>
            </a:pPr>
            <a:r>
              <a:rPr lang="de-DE" dirty="0"/>
              <a:t>Die meisten Wildbienen leben nur einjährig und sterben nach der Eiablage im Herbst. </a:t>
            </a:r>
          </a:p>
          <a:p>
            <a:pPr marL="171450" indent="-171450">
              <a:buFont typeface="Arial" panose="020B0604020202020204" pitchFamily="34" charset="0"/>
              <a:buChar char="•"/>
            </a:pPr>
            <a:r>
              <a:rPr lang="de-DE" dirty="0"/>
              <a:t>Die Larven entwickeln sich recht schnell und verpuppen sich in der Zelle. Für Nahrung hat die Mutterbiene bei der Eiablage gesorgt. </a:t>
            </a:r>
          </a:p>
          <a:p>
            <a:pPr marL="171450" indent="-171450">
              <a:buFont typeface="Arial" panose="020B0604020202020204" pitchFamily="34" charset="0"/>
              <a:buChar char="•"/>
            </a:pPr>
            <a:r>
              <a:rPr lang="de-DE" dirty="0"/>
              <a:t>An den ersten warmen Tagen kommen die kleinen Bienen aus der Brutzelle heraus. </a:t>
            </a:r>
          </a:p>
        </p:txBody>
      </p:sp>
      <p:sp>
        <p:nvSpPr>
          <p:cNvPr id="4" name="Foliennummernplatzhalter 3"/>
          <p:cNvSpPr>
            <a:spLocks noGrp="1"/>
          </p:cNvSpPr>
          <p:nvPr>
            <p:ph type="sldNum" sz="quarter" idx="5"/>
          </p:nvPr>
        </p:nvSpPr>
        <p:spPr/>
        <p:txBody>
          <a:bodyPr/>
          <a:lstStyle/>
          <a:p>
            <a:fld id="{E6EC724B-C3DC-49D7-85EC-A7235DDC0E0C}" type="slidenum">
              <a:rPr lang="de-DE" smtClean="0"/>
              <a:t>7</a:t>
            </a:fld>
            <a:endParaRPr lang="de-DE"/>
          </a:p>
        </p:txBody>
      </p:sp>
    </p:spTree>
    <p:extLst>
      <p:ext uri="{BB962C8B-B14F-4D97-AF65-F5344CB8AC3E}">
        <p14:creationId xmlns:p14="http://schemas.microsoft.com/office/powerpoint/2010/main" val="1531191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Wichtig ist, dass die Löcher im Hartholz quer zur Maserung gebohrt werden, da die Bienen sich sonst verletzen können. </a:t>
            </a:r>
          </a:p>
        </p:txBody>
      </p:sp>
      <p:sp>
        <p:nvSpPr>
          <p:cNvPr id="4" name="Foliennummernplatzhalter 3"/>
          <p:cNvSpPr>
            <a:spLocks noGrp="1"/>
          </p:cNvSpPr>
          <p:nvPr>
            <p:ph type="sldNum" sz="quarter" idx="5"/>
          </p:nvPr>
        </p:nvSpPr>
        <p:spPr/>
        <p:txBody>
          <a:bodyPr/>
          <a:lstStyle/>
          <a:p>
            <a:fld id="{E6EC724B-C3DC-49D7-85EC-A7235DDC0E0C}" type="slidenum">
              <a:rPr lang="de-DE" smtClean="0"/>
              <a:t>8</a:t>
            </a:fld>
            <a:endParaRPr lang="de-DE"/>
          </a:p>
        </p:txBody>
      </p:sp>
    </p:spTree>
    <p:extLst>
      <p:ext uri="{BB962C8B-B14F-4D97-AF65-F5344CB8AC3E}">
        <p14:creationId xmlns:p14="http://schemas.microsoft.com/office/powerpoint/2010/main" val="59677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7199FD-B0C4-4F72-93F2-348683D9079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DAE588C1-D095-49C5-91DC-F1F6FA379B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40FF029C-82B5-4D01-9D1E-D0ADB4B7C8D4}"/>
              </a:ext>
            </a:extLst>
          </p:cNvPr>
          <p:cNvSpPr>
            <a:spLocks noGrp="1"/>
          </p:cNvSpPr>
          <p:nvPr>
            <p:ph type="dt" sz="half" idx="10"/>
          </p:nvPr>
        </p:nvSpPr>
        <p:spPr/>
        <p:txBody>
          <a:bodyPr/>
          <a:lstStyle/>
          <a:p>
            <a:fld id="{7357CB18-3BC1-4DBB-9CDF-0A16BB6A88D7}" type="datetimeFigureOut">
              <a:rPr lang="de-DE" smtClean="0"/>
              <a:t>23.01.2023</a:t>
            </a:fld>
            <a:endParaRPr lang="de-DE"/>
          </a:p>
        </p:txBody>
      </p:sp>
      <p:sp>
        <p:nvSpPr>
          <p:cNvPr id="5" name="Fußzeilenplatzhalter 4">
            <a:extLst>
              <a:ext uri="{FF2B5EF4-FFF2-40B4-BE49-F238E27FC236}">
                <a16:creationId xmlns:a16="http://schemas.microsoft.com/office/drawing/2014/main" id="{C1882C58-8979-49EE-A47F-30B220E0F98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F89F37E-DFB8-4470-B7E6-CECFE3B0219D}"/>
              </a:ext>
            </a:extLst>
          </p:cNvPr>
          <p:cNvSpPr>
            <a:spLocks noGrp="1"/>
          </p:cNvSpPr>
          <p:nvPr>
            <p:ph type="sldNum" sz="quarter" idx="12"/>
          </p:nvPr>
        </p:nvSpPr>
        <p:spPr/>
        <p:txBody>
          <a:bodyPr/>
          <a:lstStyle/>
          <a:p>
            <a:fld id="{89E4ED4E-5E16-4F5E-B607-B8248E63067E}" type="slidenum">
              <a:rPr lang="de-DE" smtClean="0"/>
              <a:t>‹Nr.›</a:t>
            </a:fld>
            <a:endParaRPr lang="de-DE"/>
          </a:p>
        </p:txBody>
      </p:sp>
    </p:spTree>
    <p:extLst>
      <p:ext uri="{BB962C8B-B14F-4D97-AF65-F5344CB8AC3E}">
        <p14:creationId xmlns:p14="http://schemas.microsoft.com/office/powerpoint/2010/main" val="3778369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4C2CE2-4C59-4F31-8FC4-08A01B09F10E}"/>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F456430E-8AAC-4B63-9339-4B075116520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1802557-5CE9-4844-B09C-31051499B25B}"/>
              </a:ext>
            </a:extLst>
          </p:cNvPr>
          <p:cNvSpPr>
            <a:spLocks noGrp="1"/>
          </p:cNvSpPr>
          <p:nvPr>
            <p:ph type="dt" sz="half" idx="10"/>
          </p:nvPr>
        </p:nvSpPr>
        <p:spPr/>
        <p:txBody>
          <a:bodyPr/>
          <a:lstStyle/>
          <a:p>
            <a:fld id="{7357CB18-3BC1-4DBB-9CDF-0A16BB6A88D7}" type="datetimeFigureOut">
              <a:rPr lang="de-DE" smtClean="0"/>
              <a:t>23.01.2023</a:t>
            </a:fld>
            <a:endParaRPr lang="de-DE"/>
          </a:p>
        </p:txBody>
      </p:sp>
      <p:sp>
        <p:nvSpPr>
          <p:cNvPr id="5" name="Fußzeilenplatzhalter 4">
            <a:extLst>
              <a:ext uri="{FF2B5EF4-FFF2-40B4-BE49-F238E27FC236}">
                <a16:creationId xmlns:a16="http://schemas.microsoft.com/office/drawing/2014/main" id="{A42A46A5-588C-424C-AAA4-FD87088D1A6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06044A7-4CFB-4B86-8079-0C1D1BD896D2}"/>
              </a:ext>
            </a:extLst>
          </p:cNvPr>
          <p:cNvSpPr>
            <a:spLocks noGrp="1"/>
          </p:cNvSpPr>
          <p:nvPr>
            <p:ph type="sldNum" sz="quarter" idx="12"/>
          </p:nvPr>
        </p:nvSpPr>
        <p:spPr/>
        <p:txBody>
          <a:bodyPr/>
          <a:lstStyle/>
          <a:p>
            <a:fld id="{89E4ED4E-5E16-4F5E-B607-B8248E63067E}" type="slidenum">
              <a:rPr lang="de-DE" smtClean="0"/>
              <a:t>‹Nr.›</a:t>
            </a:fld>
            <a:endParaRPr lang="de-DE"/>
          </a:p>
        </p:txBody>
      </p:sp>
    </p:spTree>
    <p:extLst>
      <p:ext uri="{BB962C8B-B14F-4D97-AF65-F5344CB8AC3E}">
        <p14:creationId xmlns:p14="http://schemas.microsoft.com/office/powerpoint/2010/main" val="3925470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5BC0053-8656-4875-933B-29E65CD37F4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C7488354-9A44-4F9B-BF93-44D5F226629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F6FDFAF-30FD-46B5-A0B9-0083080E8BF7}"/>
              </a:ext>
            </a:extLst>
          </p:cNvPr>
          <p:cNvSpPr>
            <a:spLocks noGrp="1"/>
          </p:cNvSpPr>
          <p:nvPr>
            <p:ph type="dt" sz="half" idx="10"/>
          </p:nvPr>
        </p:nvSpPr>
        <p:spPr/>
        <p:txBody>
          <a:bodyPr/>
          <a:lstStyle/>
          <a:p>
            <a:fld id="{7357CB18-3BC1-4DBB-9CDF-0A16BB6A88D7}" type="datetimeFigureOut">
              <a:rPr lang="de-DE" smtClean="0"/>
              <a:t>23.01.2023</a:t>
            </a:fld>
            <a:endParaRPr lang="de-DE"/>
          </a:p>
        </p:txBody>
      </p:sp>
      <p:sp>
        <p:nvSpPr>
          <p:cNvPr id="5" name="Fußzeilenplatzhalter 4">
            <a:extLst>
              <a:ext uri="{FF2B5EF4-FFF2-40B4-BE49-F238E27FC236}">
                <a16:creationId xmlns:a16="http://schemas.microsoft.com/office/drawing/2014/main" id="{12E799A0-0878-4B2D-9A2C-0F9017C687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079FC7C-5466-4D23-B44E-2DC790C97127}"/>
              </a:ext>
            </a:extLst>
          </p:cNvPr>
          <p:cNvSpPr>
            <a:spLocks noGrp="1"/>
          </p:cNvSpPr>
          <p:nvPr>
            <p:ph type="sldNum" sz="quarter" idx="12"/>
          </p:nvPr>
        </p:nvSpPr>
        <p:spPr/>
        <p:txBody>
          <a:bodyPr/>
          <a:lstStyle/>
          <a:p>
            <a:fld id="{89E4ED4E-5E16-4F5E-B607-B8248E63067E}" type="slidenum">
              <a:rPr lang="de-DE" smtClean="0"/>
              <a:t>‹Nr.›</a:t>
            </a:fld>
            <a:endParaRPr lang="de-DE"/>
          </a:p>
        </p:txBody>
      </p:sp>
    </p:spTree>
    <p:extLst>
      <p:ext uri="{BB962C8B-B14F-4D97-AF65-F5344CB8AC3E}">
        <p14:creationId xmlns:p14="http://schemas.microsoft.com/office/powerpoint/2010/main" val="3999161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6DB1F5-EBDD-4C58-B2AF-AE5320F441D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60C1827-5B7E-4927-81C6-37F3F2C790B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14D7C63-8E24-4B6B-B958-F2F12118EBDF}"/>
              </a:ext>
            </a:extLst>
          </p:cNvPr>
          <p:cNvSpPr>
            <a:spLocks noGrp="1"/>
          </p:cNvSpPr>
          <p:nvPr>
            <p:ph type="dt" sz="half" idx="10"/>
          </p:nvPr>
        </p:nvSpPr>
        <p:spPr/>
        <p:txBody>
          <a:bodyPr/>
          <a:lstStyle/>
          <a:p>
            <a:fld id="{7357CB18-3BC1-4DBB-9CDF-0A16BB6A88D7}" type="datetimeFigureOut">
              <a:rPr lang="de-DE" smtClean="0"/>
              <a:t>23.01.2023</a:t>
            </a:fld>
            <a:endParaRPr lang="de-DE"/>
          </a:p>
        </p:txBody>
      </p:sp>
      <p:sp>
        <p:nvSpPr>
          <p:cNvPr id="5" name="Fußzeilenplatzhalter 4">
            <a:extLst>
              <a:ext uri="{FF2B5EF4-FFF2-40B4-BE49-F238E27FC236}">
                <a16:creationId xmlns:a16="http://schemas.microsoft.com/office/drawing/2014/main" id="{11009F84-27D3-4011-9D9A-DAA75846010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8DF871B-EF56-4BCC-9E31-429DD2D017AE}"/>
              </a:ext>
            </a:extLst>
          </p:cNvPr>
          <p:cNvSpPr>
            <a:spLocks noGrp="1"/>
          </p:cNvSpPr>
          <p:nvPr>
            <p:ph type="sldNum" sz="quarter" idx="12"/>
          </p:nvPr>
        </p:nvSpPr>
        <p:spPr/>
        <p:txBody>
          <a:bodyPr/>
          <a:lstStyle/>
          <a:p>
            <a:fld id="{89E4ED4E-5E16-4F5E-B607-B8248E63067E}" type="slidenum">
              <a:rPr lang="de-DE" smtClean="0"/>
              <a:t>‹Nr.›</a:t>
            </a:fld>
            <a:endParaRPr lang="de-DE"/>
          </a:p>
        </p:txBody>
      </p:sp>
    </p:spTree>
    <p:extLst>
      <p:ext uri="{BB962C8B-B14F-4D97-AF65-F5344CB8AC3E}">
        <p14:creationId xmlns:p14="http://schemas.microsoft.com/office/powerpoint/2010/main" val="1307090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55DF33-6751-44D4-9B75-50B3197119AF}"/>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E1A3C2DA-3E86-4056-983C-E7387F28E8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AD5055-BF63-4435-B6E9-F89E80B64498}"/>
              </a:ext>
            </a:extLst>
          </p:cNvPr>
          <p:cNvSpPr>
            <a:spLocks noGrp="1"/>
          </p:cNvSpPr>
          <p:nvPr>
            <p:ph type="dt" sz="half" idx="10"/>
          </p:nvPr>
        </p:nvSpPr>
        <p:spPr/>
        <p:txBody>
          <a:bodyPr/>
          <a:lstStyle/>
          <a:p>
            <a:fld id="{7357CB18-3BC1-4DBB-9CDF-0A16BB6A88D7}" type="datetimeFigureOut">
              <a:rPr lang="de-DE" smtClean="0"/>
              <a:t>23.01.2023</a:t>
            </a:fld>
            <a:endParaRPr lang="de-DE"/>
          </a:p>
        </p:txBody>
      </p:sp>
      <p:sp>
        <p:nvSpPr>
          <p:cNvPr id="5" name="Fußzeilenplatzhalter 4">
            <a:extLst>
              <a:ext uri="{FF2B5EF4-FFF2-40B4-BE49-F238E27FC236}">
                <a16:creationId xmlns:a16="http://schemas.microsoft.com/office/drawing/2014/main" id="{9673B391-CAEB-49C2-AA55-91BCFCFF47A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583F987-432D-46B5-878F-564E56AE25AB}"/>
              </a:ext>
            </a:extLst>
          </p:cNvPr>
          <p:cNvSpPr>
            <a:spLocks noGrp="1"/>
          </p:cNvSpPr>
          <p:nvPr>
            <p:ph type="sldNum" sz="quarter" idx="12"/>
          </p:nvPr>
        </p:nvSpPr>
        <p:spPr/>
        <p:txBody>
          <a:bodyPr/>
          <a:lstStyle/>
          <a:p>
            <a:fld id="{89E4ED4E-5E16-4F5E-B607-B8248E63067E}" type="slidenum">
              <a:rPr lang="de-DE" smtClean="0"/>
              <a:t>‹Nr.›</a:t>
            </a:fld>
            <a:endParaRPr lang="de-DE"/>
          </a:p>
        </p:txBody>
      </p:sp>
    </p:spTree>
    <p:extLst>
      <p:ext uri="{BB962C8B-B14F-4D97-AF65-F5344CB8AC3E}">
        <p14:creationId xmlns:p14="http://schemas.microsoft.com/office/powerpoint/2010/main" val="2048201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B671C0-EDFA-439F-BA7C-E98DDB44168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6905C35-D54A-4E79-AEDE-D8057B530B6D}"/>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1BA19FE9-C2E3-4D22-86AC-DE483A35015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D769A5B0-44C6-4403-BF2E-A2EABC2B3C03}"/>
              </a:ext>
            </a:extLst>
          </p:cNvPr>
          <p:cNvSpPr>
            <a:spLocks noGrp="1"/>
          </p:cNvSpPr>
          <p:nvPr>
            <p:ph type="dt" sz="half" idx="10"/>
          </p:nvPr>
        </p:nvSpPr>
        <p:spPr/>
        <p:txBody>
          <a:bodyPr/>
          <a:lstStyle/>
          <a:p>
            <a:fld id="{7357CB18-3BC1-4DBB-9CDF-0A16BB6A88D7}" type="datetimeFigureOut">
              <a:rPr lang="de-DE" smtClean="0"/>
              <a:t>23.01.2023</a:t>
            </a:fld>
            <a:endParaRPr lang="de-DE"/>
          </a:p>
        </p:txBody>
      </p:sp>
      <p:sp>
        <p:nvSpPr>
          <p:cNvPr id="6" name="Fußzeilenplatzhalter 5">
            <a:extLst>
              <a:ext uri="{FF2B5EF4-FFF2-40B4-BE49-F238E27FC236}">
                <a16:creationId xmlns:a16="http://schemas.microsoft.com/office/drawing/2014/main" id="{CE1C3C44-F6DD-4BF2-9DF5-9F1C9A3155F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34A5DB6-8756-4C4C-B533-33D029DF3336}"/>
              </a:ext>
            </a:extLst>
          </p:cNvPr>
          <p:cNvSpPr>
            <a:spLocks noGrp="1"/>
          </p:cNvSpPr>
          <p:nvPr>
            <p:ph type="sldNum" sz="quarter" idx="12"/>
          </p:nvPr>
        </p:nvSpPr>
        <p:spPr/>
        <p:txBody>
          <a:bodyPr/>
          <a:lstStyle/>
          <a:p>
            <a:fld id="{89E4ED4E-5E16-4F5E-B607-B8248E63067E}" type="slidenum">
              <a:rPr lang="de-DE" smtClean="0"/>
              <a:t>‹Nr.›</a:t>
            </a:fld>
            <a:endParaRPr lang="de-DE"/>
          </a:p>
        </p:txBody>
      </p:sp>
    </p:spTree>
    <p:extLst>
      <p:ext uri="{BB962C8B-B14F-4D97-AF65-F5344CB8AC3E}">
        <p14:creationId xmlns:p14="http://schemas.microsoft.com/office/powerpoint/2010/main" val="1319074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297CD3-0E39-420F-B1BE-AD35A75344CB}"/>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5AF0E93-0614-479F-A5C6-22B85D04B3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387413E-9E0F-43BC-85D7-E6DB7F0C68E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37FF9BCD-BE13-4276-8F72-E28552E560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CA8D1587-7B90-4466-89BD-A2A07DBE5576}"/>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8EC3BF10-A231-4D8B-94BC-C00FBC414136}"/>
              </a:ext>
            </a:extLst>
          </p:cNvPr>
          <p:cNvSpPr>
            <a:spLocks noGrp="1"/>
          </p:cNvSpPr>
          <p:nvPr>
            <p:ph type="dt" sz="half" idx="10"/>
          </p:nvPr>
        </p:nvSpPr>
        <p:spPr/>
        <p:txBody>
          <a:bodyPr/>
          <a:lstStyle/>
          <a:p>
            <a:fld id="{7357CB18-3BC1-4DBB-9CDF-0A16BB6A88D7}" type="datetimeFigureOut">
              <a:rPr lang="de-DE" smtClean="0"/>
              <a:t>23.01.2023</a:t>
            </a:fld>
            <a:endParaRPr lang="de-DE"/>
          </a:p>
        </p:txBody>
      </p:sp>
      <p:sp>
        <p:nvSpPr>
          <p:cNvPr id="8" name="Fußzeilenplatzhalter 7">
            <a:extLst>
              <a:ext uri="{FF2B5EF4-FFF2-40B4-BE49-F238E27FC236}">
                <a16:creationId xmlns:a16="http://schemas.microsoft.com/office/drawing/2014/main" id="{15D48D8F-833B-428F-A4CC-AE5282E2B882}"/>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D38120CD-53BA-4B76-A023-CC2F6634EDE8}"/>
              </a:ext>
            </a:extLst>
          </p:cNvPr>
          <p:cNvSpPr>
            <a:spLocks noGrp="1"/>
          </p:cNvSpPr>
          <p:nvPr>
            <p:ph type="sldNum" sz="quarter" idx="12"/>
          </p:nvPr>
        </p:nvSpPr>
        <p:spPr/>
        <p:txBody>
          <a:bodyPr/>
          <a:lstStyle/>
          <a:p>
            <a:fld id="{89E4ED4E-5E16-4F5E-B607-B8248E63067E}" type="slidenum">
              <a:rPr lang="de-DE" smtClean="0"/>
              <a:t>‹Nr.›</a:t>
            </a:fld>
            <a:endParaRPr lang="de-DE"/>
          </a:p>
        </p:txBody>
      </p:sp>
    </p:spTree>
    <p:extLst>
      <p:ext uri="{BB962C8B-B14F-4D97-AF65-F5344CB8AC3E}">
        <p14:creationId xmlns:p14="http://schemas.microsoft.com/office/powerpoint/2010/main" val="1810291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553C1F-D30E-45B4-81E1-7C1775009BD9}"/>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384C8AEC-A952-4E18-9DD4-156277E1151B}"/>
              </a:ext>
            </a:extLst>
          </p:cNvPr>
          <p:cNvSpPr>
            <a:spLocks noGrp="1"/>
          </p:cNvSpPr>
          <p:nvPr>
            <p:ph type="dt" sz="half" idx="10"/>
          </p:nvPr>
        </p:nvSpPr>
        <p:spPr/>
        <p:txBody>
          <a:bodyPr/>
          <a:lstStyle/>
          <a:p>
            <a:fld id="{7357CB18-3BC1-4DBB-9CDF-0A16BB6A88D7}" type="datetimeFigureOut">
              <a:rPr lang="de-DE" smtClean="0"/>
              <a:t>23.01.2023</a:t>
            </a:fld>
            <a:endParaRPr lang="de-DE"/>
          </a:p>
        </p:txBody>
      </p:sp>
      <p:sp>
        <p:nvSpPr>
          <p:cNvPr id="4" name="Fußzeilenplatzhalter 3">
            <a:extLst>
              <a:ext uri="{FF2B5EF4-FFF2-40B4-BE49-F238E27FC236}">
                <a16:creationId xmlns:a16="http://schemas.microsoft.com/office/drawing/2014/main" id="{7604DBD8-E7D8-44AD-8141-0C484985E497}"/>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3CFEA69-6CA9-4E98-8709-4DBAFEDECAB7}"/>
              </a:ext>
            </a:extLst>
          </p:cNvPr>
          <p:cNvSpPr>
            <a:spLocks noGrp="1"/>
          </p:cNvSpPr>
          <p:nvPr>
            <p:ph type="sldNum" sz="quarter" idx="12"/>
          </p:nvPr>
        </p:nvSpPr>
        <p:spPr/>
        <p:txBody>
          <a:bodyPr/>
          <a:lstStyle/>
          <a:p>
            <a:fld id="{89E4ED4E-5E16-4F5E-B607-B8248E63067E}" type="slidenum">
              <a:rPr lang="de-DE" smtClean="0"/>
              <a:t>‹Nr.›</a:t>
            </a:fld>
            <a:endParaRPr lang="de-DE"/>
          </a:p>
        </p:txBody>
      </p:sp>
    </p:spTree>
    <p:extLst>
      <p:ext uri="{BB962C8B-B14F-4D97-AF65-F5344CB8AC3E}">
        <p14:creationId xmlns:p14="http://schemas.microsoft.com/office/powerpoint/2010/main" val="1807841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926789D-45E0-42AB-B197-93448E9D6E57}"/>
              </a:ext>
            </a:extLst>
          </p:cNvPr>
          <p:cNvSpPr>
            <a:spLocks noGrp="1"/>
          </p:cNvSpPr>
          <p:nvPr>
            <p:ph type="dt" sz="half" idx="10"/>
          </p:nvPr>
        </p:nvSpPr>
        <p:spPr/>
        <p:txBody>
          <a:bodyPr/>
          <a:lstStyle/>
          <a:p>
            <a:fld id="{7357CB18-3BC1-4DBB-9CDF-0A16BB6A88D7}" type="datetimeFigureOut">
              <a:rPr lang="de-DE" smtClean="0"/>
              <a:t>23.01.2023</a:t>
            </a:fld>
            <a:endParaRPr lang="de-DE"/>
          </a:p>
        </p:txBody>
      </p:sp>
      <p:sp>
        <p:nvSpPr>
          <p:cNvPr id="3" name="Fußzeilenplatzhalter 2">
            <a:extLst>
              <a:ext uri="{FF2B5EF4-FFF2-40B4-BE49-F238E27FC236}">
                <a16:creationId xmlns:a16="http://schemas.microsoft.com/office/drawing/2014/main" id="{9C49E53C-10F9-479F-BFEE-9FDE99432990}"/>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9B5F1E-5E48-448F-94CC-F469A1C4B1BD}"/>
              </a:ext>
            </a:extLst>
          </p:cNvPr>
          <p:cNvSpPr>
            <a:spLocks noGrp="1"/>
          </p:cNvSpPr>
          <p:nvPr>
            <p:ph type="sldNum" sz="quarter" idx="12"/>
          </p:nvPr>
        </p:nvSpPr>
        <p:spPr/>
        <p:txBody>
          <a:bodyPr/>
          <a:lstStyle/>
          <a:p>
            <a:fld id="{89E4ED4E-5E16-4F5E-B607-B8248E63067E}" type="slidenum">
              <a:rPr lang="de-DE" smtClean="0"/>
              <a:t>‹Nr.›</a:t>
            </a:fld>
            <a:endParaRPr lang="de-DE"/>
          </a:p>
        </p:txBody>
      </p:sp>
    </p:spTree>
    <p:extLst>
      <p:ext uri="{BB962C8B-B14F-4D97-AF65-F5344CB8AC3E}">
        <p14:creationId xmlns:p14="http://schemas.microsoft.com/office/powerpoint/2010/main" val="1514681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198BF9-6415-448C-9562-22731C7332E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E824B18-D4A7-4D6A-BD09-9287CB681C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B8FFF65D-FE71-421F-810C-AA850C5F6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F1FFCF2-914D-4CB0-8A3C-88F2A42F5E23}"/>
              </a:ext>
            </a:extLst>
          </p:cNvPr>
          <p:cNvSpPr>
            <a:spLocks noGrp="1"/>
          </p:cNvSpPr>
          <p:nvPr>
            <p:ph type="dt" sz="half" idx="10"/>
          </p:nvPr>
        </p:nvSpPr>
        <p:spPr/>
        <p:txBody>
          <a:bodyPr/>
          <a:lstStyle/>
          <a:p>
            <a:fld id="{7357CB18-3BC1-4DBB-9CDF-0A16BB6A88D7}" type="datetimeFigureOut">
              <a:rPr lang="de-DE" smtClean="0"/>
              <a:t>23.01.2023</a:t>
            </a:fld>
            <a:endParaRPr lang="de-DE"/>
          </a:p>
        </p:txBody>
      </p:sp>
      <p:sp>
        <p:nvSpPr>
          <p:cNvPr id="6" name="Fußzeilenplatzhalter 5">
            <a:extLst>
              <a:ext uri="{FF2B5EF4-FFF2-40B4-BE49-F238E27FC236}">
                <a16:creationId xmlns:a16="http://schemas.microsoft.com/office/drawing/2014/main" id="{1D03B15A-37BB-49BE-94AA-5297F5FC212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062D485-91D5-4E2E-8DF9-393607831F14}"/>
              </a:ext>
            </a:extLst>
          </p:cNvPr>
          <p:cNvSpPr>
            <a:spLocks noGrp="1"/>
          </p:cNvSpPr>
          <p:nvPr>
            <p:ph type="sldNum" sz="quarter" idx="12"/>
          </p:nvPr>
        </p:nvSpPr>
        <p:spPr/>
        <p:txBody>
          <a:bodyPr/>
          <a:lstStyle/>
          <a:p>
            <a:fld id="{89E4ED4E-5E16-4F5E-B607-B8248E63067E}" type="slidenum">
              <a:rPr lang="de-DE" smtClean="0"/>
              <a:t>‹Nr.›</a:t>
            </a:fld>
            <a:endParaRPr lang="de-DE"/>
          </a:p>
        </p:txBody>
      </p:sp>
    </p:spTree>
    <p:extLst>
      <p:ext uri="{BB962C8B-B14F-4D97-AF65-F5344CB8AC3E}">
        <p14:creationId xmlns:p14="http://schemas.microsoft.com/office/powerpoint/2010/main" val="538727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404BE4-19A6-4862-8456-5C9FD3A12DF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F9546563-5D8B-4188-AC6B-9912CAEEED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B0689235-CEE5-4438-A373-2C32FFF986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E86BCC5-242B-4CE4-8D0B-55286292AFB3}"/>
              </a:ext>
            </a:extLst>
          </p:cNvPr>
          <p:cNvSpPr>
            <a:spLocks noGrp="1"/>
          </p:cNvSpPr>
          <p:nvPr>
            <p:ph type="dt" sz="half" idx="10"/>
          </p:nvPr>
        </p:nvSpPr>
        <p:spPr/>
        <p:txBody>
          <a:bodyPr/>
          <a:lstStyle/>
          <a:p>
            <a:fld id="{7357CB18-3BC1-4DBB-9CDF-0A16BB6A88D7}" type="datetimeFigureOut">
              <a:rPr lang="de-DE" smtClean="0"/>
              <a:t>23.01.2023</a:t>
            </a:fld>
            <a:endParaRPr lang="de-DE"/>
          </a:p>
        </p:txBody>
      </p:sp>
      <p:sp>
        <p:nvSpPr>
          <p:cNvPr id="6" name="Fußzeilenplatzhalter 5">
            <a:extLst>
              <a:ext uri="{FF2B5EF4-FFF2-40B4-BE49-F238E27FC236}">
                <a16:creationId xmlns:a16="http://schemas.microsoft.com/office/drawing/2014/main" id="{20B10541-199D-43E4-B3BF-464DB62853A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6F2805D-0C11-4401-B21E-23B4A49DE817}"/>
              </a:ext>
            </a:extLst>
          </p:cNvPr>
          <p:cNvSpPr>
            <a:spLocks noGrp="1"/>
          </p:cNvSpPr>
          <p:nvPr>
            <p:ph type="sldNum" sz="quarter" idx="12"/>
          </p:nvPr>
        </p:nvSpPr>
        <p:spPr/>
        <p:txBody>
          <a:bodyPr/>
          <a:lstStyle/>
          <a:p>
            <a:fld id="{89E4ED4E-5E16-4F5E-B607-B8248E63067E}" type="slidenum">
              <a:rPr lang="de-DE" smtClean="0"/>
              <a:t>‹Nr.›</a:t>
            </a:fld>
            <a:endParaRPr lang="de-DE"/>
          </a:p>
        </p:txBody>
      </p:sp>
    </p:spTree>
    <p:extLst>
      <p:ext uri="{BB962C8B-B14F-4D97-AF65-F5344CB8AC3E}">
        <p14:creationId xmlns:p14="http://schemas.microsoft.com/office/powerpoint/2010/main" val="2171115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BE3C">
            <a:alpha val="90000"/>
          </a:srgbClr>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7B3FCF8-5387-45F8-9664-8B6FCEB133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0FD8C090-7A80-43AC-99AD-7C38001D0A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5DE4E03-409A-40CA-AC1A-AD43573D15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57CB18-3BC1-4DBB-9CDF-0A16BB6A88D7}" type="datetimeFigureOut">
              <a:rPr lang="de-DE" smtClean="0"/>
              <a:t>23.01.2023</a:t>
            </a:fld>
            <a:endParaRPr lang="de-DE"/>
          </a:p>
        </p:txBody>
      </p:sp>
      <p:sp>
        <p:nvSpPr>
          <p:cNvPr id="5" name="Fußzeilenplatzhalter 4">
            <a:extLst>
              <a:ext uri="{FF2B5EF4-FFF2-40B4-BE49-F238E27FC236}">
                <a16:creationId xmlns:a16="http://schemas.microsoft.com/office/drawing/2014/main" id="{0E3A0C7D-7BF3-4008-BE09-C0A5AF7D06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75C29335-0D74-41BC-B369-74092400D3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E4ED4E-5E16-4F5E-B607-B8248E63067E}" type="slidenum">
              <a:rPr lang="de-DE" smtClean="0"/>
              <a:t>‹Nr.›</a:t>
            </a:fld>
            <a:endParaRPr lang="de-DE"/>
          </a:p>
        </p:txBody>
      </p:sp>
      <p:sp>
        <p:nvSpPr>
          <p:cNvPr id="7" name="MSIPCMContentMarking" descr="{&quot;HashCode&quot;:95571556,&quot;Placement&quot;:&quot;Header&quot;,&quot;Top&quot;:0.0,&quot;Left&quot;:0.0,&quot;SlideWidth&quot;:960,&quot;SlideHeight&quot;:540}">
            <a:extLst>
              <a:ext uri="{FF2B5EF4-FFF2-40B4-BE49-F238E27FC236}">
                <a16:creationId xmlns:a16="http://schemas.microsoft.com/office/drawing/2014/main" id="{340DAE02-8885-4381-AC21-D218BE94FD0E}"/>
              </a:ext>
            </a:extLst>
          </p:cNvPr>
          <p:cNvSpPr txBox="1"/>
          <p:nvPr userDrawn="1"/>
        </p:nvSpPr>
        <p:spPr>
          <a:xfrm>
            <a:off x="0" y="0"/>
            <a:ext cx="636460" cy="220028"/>
          </a:xfrm>
          <a:prstGeom prst="rect">
            <a:avLst/>
          </a:prstGeom>
          <a:noFill/>
        </p:spPr>
        <p:txBody>
          <a:bodyPr vert="horz" wrap="square" lIns="0" tIns="0" rIns="0" bIns="0" rtlCol="0" anchor="ctr" anchorCtr="1">
            <a:spAutoFit/>
          </a:bodyPr>
          <a:lstStyle/>
          <a:p>
            <a:pPr algn="l">
              <a:spcBef>
                <a:spcPts val="0"/>
              </a:spcBef>
              <a:spcAft>
                <a:spcPts val="0"/>
              </a:spcAft>
            </a:pPr>
            <a:r>
              <a:rPr lang="de-DE" sz="900">
                <a:solidFill>
                  <a:srgbClr val="000000"/>
                </a:solidFill>
                <a:latin typeface="Univers LT Pro 45 Light" panose="020B0403020202020204" pitchFamily="34" charset="0"/>
              </a:rPr>
              <a:t>Internal</a:t>
            </a:r>
          </a:p>
        </p:txBody>
      </p:sp>
    </p:spTree>
    <p:extLst>
      <p:ext uri="{BB962C8B-B14F-4D97-AF65-F5344CB8AC3E}">
        <p14:creationId xmlns:p14="http://schemas.microsoft.com/office/powerpoint/2010/main" val="2811295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exels.com/de-de/foto/bienen-bienenhaus-bienenstock-bienenwabe-461099"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plantura.garden/insekten/bienen/bienenfreundliche-blumen" TargetMode="External"/><Relationship Id="rId3" Type="http://schemas.openxmlformats.org/officeDocument/2006/relationships/hyperlink" Target="https://www.beebetter.de/wie-ueberwintern-wildbienen" TargetMode="External"/><Relationship Id="rId7" Type="http://schemas.openxmlformats.org/officeDocument/2006/relationships/hyperlink" Target="https://www.beebetter.de/bienenstock-aufbau-rollenverteilung-im-bienenstaat" TargetMode="External"/><Relationship Id="rId2" Type="http://schemas.openxmlformats.org/officeDocument/2006/relationships/hyperlink" Target="https://www.landwirtschaft.de/landwirtschaft-verstehen/haetten-sies-gewusst/tierhaltung/was-machen-honigbienen-im-winter#:~:text=Honigbienen%20machen%20keinen%20Winterschlaf.,der%20Traube%20sitzt%20die%20K%C3%B6nigin." TargetMode="External"/><Relationship Id="rId1" Type="http://schemas.openxmlformats.org/officeDocument/2006/relationships/slideLayout" Target="../slideLayouts/slideLayout2.xml"/><Relationship Id="rId6" Type="http://schemas.openxmlformats.org/officeDocument/2006/relationships/hyperlink" Target="https://www.ardalpha.de/wissen/natur/tiere/insekten/bienen-bienenstock-organisation-bienensterben-insekten-100.html#:~:text=Ein%20Bienenvolk%20besteht%20fast%20ausschlie%C3%9Flich,wie%20%C3%BCbrigens%20auch%20beim%20Nacktmull." TargetMode="External"/><Relationship Id="rId5" Type="http://schemas.openxmlformats.org/officeDocument/2006/relationships/hyperlink" Target="https://www.stadtbienen.org/wissen/bienenwissen/warum-sind-bienen-so-wichtig/?gclid=EAIaIQobChMI3OqBt4uI_AIVR_hRCh3ZVA7tEAAYASAAEgJZ-PD_BwE" TargetMode="External"/><Relationship Id="rId4" Type="http://schemas.openxmlformats.org/officeDocument/2006/relationships/hyperlink" Target="https://www.bienen-gesundheit.com/welche-bienenarten-gibt-es/" TargetMode="External"/><Relationship Id="rId9" Type="http://schemas.openxmlformats.org/officeDocument/2006/relationships/hyperlink" Target="https://www.ndr.de/ratgeber/kochen/warenkunde/Honig-Herstellung-Sorten-und-Geschmack,honig324.html#:~:text=Daf%C3%BCr%20sammeln%20sie%20zun%C3%A4chst%20Bl%C3%BCtennektar,Honig%20sp%C3%A4ter%20so%20wertvoll%20mache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5A7E49-B94E-4FAC-93F3-71CEBBD75FAB}"/>
              </a:ext>
            </a:extLst>
          </p:cNvPr>
          <p:cNvSpPr>
            <a:spLocks noGrp="1"/>
          </p:cNvSpPr>
          <p:nvPr>
            <p:ph type="ctrTitle"/>
          </p:nvPr>
        </p:nvSpPr>
        <p:spPr>
          <a:xfrm>
            <a:off x="1524000" y="709127"/>
            <a:ext cx="9144000" cy="2719873"/>
          </a:xfrm>
          <a:solidFill>
            <a:srgbClr val="F9C70F">
              <a:alpha val="67000"/>
            </a:srgbClr>
          </a:solidFill>
          <a:ln w="63500">
            <a:solidFill>
              <a:schemeClr val="accent4">
                <a:lumMod val="75000"/>
              </a:schemeClr>
            </a:solidFill>
          </a:ln>
        </p:spPr>
        <p:style>
          <a:lnRef idx="2">
            <a:schemeClr val="accent4"/>
          </a:lnRef>
          <a:fillRef idx="1">
            <a:schemeClr val="lt1"/>
          </a:fillRef>
          <a:effectRef idx="0">
            <a:schemeClr val="accent4"/>
          </a:effectRef>
          <a:fontRef idx="minor">
            <a:schemeClr val="dk1"/>
          </a:fontRef>
        </p:style>
        <p:txBody>
          <a:bodyPr>
            <a:noAutofit/>
          </a:bodyPr>
          <a:lstStyle/>
          <a:p>
            <a:r>
              <a:rPr lang="de-DE" sz="9600" b="1" dirty="0">
                <a:effectLst>
                  <a:outerShdw blurRad="50800" dist="38100" dir="16200000" rotWithShape="0">
                    <a:prstClr val="black">
                      <a:alpha val="40000"/>
                    </a:prstClr>
                  </a:outerShdw>
                </a:effectLst>
                <a:latin typeface="Britannic Bold" panose="020B0903060703020204" pitchFamily="34" charset="0"/>
              </a:rPr>
              <a:t>Eine Stadt für die Bienen</a:t>
            </a:r>
          </a:p>
        </p:txBody>
      </p:sp>
      <p:sp>
        <p:nvSpPr>
          <p:cNvPr id="3" name="Untertitel 2">
            <a:extLst>
              <a:ext uri="{FF2B5EF4-FFF2-40B4-BE49-F238E27FC236}">
                <a16:creationId xmlns:a16="http://schemas.microsoft.com/office/drawing/2014/main" id="{5582BBEE-15F6-42B8-97CB-CE3AEBFC4FBB}"/>
              </a:ext>
            </a:extLst>
          </p:cNvPr>
          <p:cNvSpPr>
            <a:spLocks noGrp="1"/>
          </p:cNvSpPr>
          <p:nvPr>
            <p:ph type="subTitle" idx="1"/>
          </p:nvPr>
        </p:nvSpPr>
        <p:spPr/>
        <p:txBody>
          <a:bodyPr/>
          <a:lstStyle/>
          <a:p>
            <a:r>
              <a:rPr lang="de-DE" dirty="0">
                <a:latin typeface="Britannic Bold" panose="020B0903060703020204" pitchFamily="34" charset="0"/>
              </a:rPr>
              <a:t>Pia, </a:t>
            </a:r>
            <a:r>
              <a:rPr lang="de-DE" dirty="0" err="1">
                <a:latin typeface="Britannic Bold" panose="020B0903060703020204" pitchFamily="34" charset="0"/>
              </a:rPr>
              <a:t>Liann</a:t>
            </a:r>
            <a:r>
              <a:rPr lang="de-DE" dirty="0">
                <a:latin typeface="Britannic Bold" panose="020B0903060703020204" pitchFamily="34" charset="0"/>
              </a:rPr>
              <a:t>, Samantha</a:t>
            </a:r>
          </a:p>
        </p:txBody>
      </p:sp>
    </p:spTree>
    <p:extLst>
      <p:ext uri="{BB962C8B-B14F-4D97-AF65-F5344CB8AC3E}">
        <p14:creationId xmlns:p14="http://schemas.microsoft.com/office/powerpoint/2010/main" val="2897711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4C62F-E1BB-C14A-940D-40C122A54B8F}"/>
              </a:ext>
            </a:extLst>
          </p:cNvPr>
          <p:cNvSpPr>
            <a:spLocks noGrp="1"/>
          </p:cNvSpPr>
          <p:nvPr>
            <p:ph type="title"/>
          </p:nvPr>
        </p:nvSpPr>
        <p:spPr/>
        <p:txBody>
          <a:bodyPr/>
          <a:lstStyle/>
          <a:p>
            <a:r>
              <a:rPr lang="de-DE" dirty="0"/>
              <a:t>Was muss ich beim Saatkauf beachten?</a:t>
            </a:r>
          </a:p>
        </p:txBody>
      </p:sp>
      <p:sp>
        <p:nvSpPr>
          <p:cNvPr id="3" name="Inhaltsplatzhalter 2">
            <a:extLst>
              <a:ext uri="{FF2B5EF4-FFF2-40B4-BE49-F238E27FC236}">
                <a16:creationId xmlns:a16="http://schemas.microsoft.com/office/drawing/2014/main" id="{D0DDDE7C-0B41-C64A-9828-3D48A1EE048E}"/>
              </a:ext>
            </a:extLst>
          </p:cNvPr>
          <p:cNvSpPr>
            <a:spLocks noGrp="1"/>
          </p:cNvSpPr>
          <p:nvPr>
            <p:ph idx="1"/>
          </p:nvPr>
        </p:nvSpPr>
        <p:spPr>
          <a:xfrm>
            <a:off x="838200" y="1825625"/>
            <a:ext cx="10515600" cy="1953895"/>
          </a:xfrm>
        </p:spPr>
        <p:txBody>
          <a:bodyPr>
            <a:normAutofit/>
          </a:bodyPr>
          <a:lstStyle/>
          <a:p>
            <a:r>
              <a:rPr lang="de-DE" dirty="0"/>
              <a:t>Regionales Saatgut </a:t>
            </a:r>
          </a:p>
          <a:p>
            <a:r>
              <a:rPr lang="de-DE" dirty="0"/>
              <a:t>Artenvielfalt  </a:t>
            </a:r>
          </a:p>
          <a:p>
            <a:pPr marL="0" indent="0">
              <a:buNone/>
            </a:pPr>
            <a:endParaRPr lang="de-DE" i="1" dirty="0"/>
          </a:p>
          <a:p>
            <a:pPr marL="0" indent="0">
              <a:buNone/>
            </a:pPr>
            <a:endParaRPr lang="de-DE" i="1" dirty="0"/>
          </a:p>
          <a:p>
            <a:pPr marL="0" indent="0">
              <a:buNone/>
            </a:pPr>
            <a:endParaRPr lang="de-DE" i="1" dirty="0"/>
          </a:p>
          <a:p>
            <a:endParaRPr lang="de-DE" dirty="0"/>
          </a:p>
        </p:txBody>
      </p:sp>
      <p:sp>
        <p:nvSpPr>
          <p:cNvPr id="4" name="Textfeld 3">
            <a:extLst>
              <a:ext uri="{FF2B5EF4-FFF2-40B4-BE49-F238E27FC236}">
                <a16:creationId xmlns:a16="http://schemas.microsoft.com/office/drawing/2014/main" id="{F9142444-CB78-408C-8A9A-1B100DE5E16F}"/>
              </a:ext>
            </a:extLst>
          </p:cNvPr>
          <p:cNvSpPr txBox="1"/>
          <p:nvPr/>
        </p:nvSpPr>
        <p:spPr>
          <a:xfrm>
            <a:off x="838200" y="3092865"/>
            <a:ext cx="10515600" cy="3046988"/>
          </a:xfrm>
          <a:prstGeom prst="rect">
            <a:avLst/>
          </a:prstGeom>
          <a:noFill/>
        </p:spPr>
        <p:txBody>
          <a:bodyPr wrap="square" rtlCol="0">
            <a:spAutoFit/>
          </a:bodyPr>
          <a:lstStyle/>
          <a:p>
            <a:r>
              <a:rPr lang="de-DE" sz="4400" dirty="0">
                <a:latin typeface="+mj-lt"/>
              </a:rPr>
              <a:t>Was muss ich beim Bienenhotel beachten?</a:t>
            </a:r>
          </a:p>
          <a:p>
            <a:endParaRPr lang="de-DE" sz="3600" dirty="0">
              <a:latin typeface="+mj-lt"/>
            </a:endParaRPr>
          </a:p>
          <a:p>
            <a:pPr marL="285750" indent="-285750">
              <a:buFont typeface="Arial" panose="020B0604020202020204" pitchFamily="34" charset="0"/>
              <a:buChar char="•"/>
            </a:pPr>
            <a:r>
              <a:rPr lang="de-DE" sz="2800" dirty="0"/>
              <a:t>Jahre hängen lassen </a:t>
            </a:r>
          </a:p>
          <a:p>
            <a:pPr marL="285750" indent="-285750">
              <a:buFont typeface="Arial" panose="020B0604020202020204" pitchFamily="34" charset="0"/>
              <a:buChar char="•"/>
            </a:pPr>
            <a:r>
              <a:rPr lang="de-DE" sz="2800" dirty="0"/>
              <a:t>darauf achten, dass die Vögel nicht an das Haus gehen</a:t>
            </a:r>
          </a:p>
          <a:p>
            <a:pPr marL="285750" indent="-285750">
              <a:buFont typeface="Arial" panose="020B0604020202020204" pitchFamily="34" charset="0"/>
              <a:buChar char="•"/>
            </a:pPr>
            <a:r>
              <a:rPr lang="de-DE" sz="2800" dirty="0"/>
              <a:t>Sonniger Platz, am besten mit Südost-/Südwest-Ausrichtung </a:t>
            </a:r>
          </a:p>
          <a:p>
            <a:pPr marL="285750" indent="-285750">
              <a:buFont typeface="Arial" panose="020B0604020202020204" pitchFamily="34" charset="0"/>
              <a:buChar char="•"/>
            </a:pPr>
            <a:r>
              <a:rPr lang="de-DE" sz="2800" dirty="0"/>
              <a:t>windgeschützter und trockener Platz </a:t>
            </a:r>
          </a:p>
        </p:txBody>
      </p:sp>
    </p:spTree>
    <p:extLst>
      <p:ext uri="{BB962C8B-B14F-4D97-AF65-F5344CB8AC3E}">
        <p14:creationId xmlns:p14="http://schemas.microsoft.com/office/powerpoint/2010/main" val="3841984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765101-FBFB-DB45-948C-A3363B0F892D}"/>
              </a:ext>
            </a:extLst>
          </p:cNvPr>
          <p:cNvSpPr>
            <a:spLocks noGrp="1"/>
          </p:cNvSpPr>
          <p:nvPr>
            <p:ph type="title"/>
          </p:nvPr>
        </p:nvSpPr>
        <p:spPr/>
        <p:txBody>
          <a:bodyPr/>
          <a:lstStyle/>
          <a:p>
            <a:r>
              <a:rPr lang="de-DE" dirty="0"/>
              <a:t>Quellen</a:t>
            </a:r>
          </a:p>
        </p:txBody>
      </p:sp>
      <p:sp>
        <p:nvSpPr>
          <p:cNvPr id="3" name="Inhaltsplatzhalter 2">
            <a:extLst>
              <a:ext uri="{FF2B5EF4-FFF2-40B4-BE49-F238E27FC236}">
                <a16:creationId xmlns:a16="http://schemas.microsoft.com/office/drawing/2014/main" id="{9126C044-7D43-D040-B3B5-F0F11D4DADCD}"/>
              </a:ext>
            </a:extLst>
          </p:cNvPr>
          <p:cNvSpPr>
            <a:spLocks noGrp="1"/>
          </p:cNvSpPr>
          <p:nvPr>
            <p:ph idx="1"/>
          </p:nvPr>
        </p:nvSpPr>
        <p:spPr/>
        <p:txBody>
          <a:bodyPr>
            <a:normAutofit fontScale="85000" lnSpcReduction="20000"/>
          </a:bodyPr>
          <a:lstStyle/>
          <a:p>
            <a:r>
              <a:rPr lang="de-DE" dirty="0">
                <a:hlinkClick r:id="rId2"/>
              </a:rPr>
              <a:t>Bundesinformationszentrum Landwirtschaft: Was machen Honigbienen im Winter?</a:t>
            </a:r>
            <a:r>
              <a:rPr lang="de-DE" dirty="0"/>
              <a:t> 20.12.2022 </a:t>
            </a:r>
          </a:p>
          <a:p>
            <a:r>
              <a:rPr lang="de-DE" dirty="0">
                <a:hlinkClick r:id="rId3"/>
              </a:rPr>
              <a:t>Wie überwintern Wildbienen | Beebetter.de</a:t>
            </a:r>
            <a:r>
              <a:rPr lang="de-DE" dirty="0"/>
              <a:t> 20.12.2022</a:t>
            </a:r>
          </a:p>
          <a:p>
            <a:r>
              <a:rPr lang="de-DE" dirty="0">
                <a:hlinkClick r:id="rId4"/>
              </a:rPr>
              <a:t>Welche Bienenarten gibt es? - Bienen-Gesundheit</a:t>
            </a:r>
            <a:r>
              <a:rPr lang="de-DE" dirty="0"/>
              <a:t> 20.12.2022</a:t>
            </a:r>
          </a:p>
          <a:p>
            <a:r>
              <a:rPr lang="de-DE" dirty="0">
                <a:hlinkClick r:id="rId5"/>
              </a:rPr>
              <a:t>Warum sind Bienen so wichtig? – Stadtbienen</a:t>
            </a:r>
            <a:r>
              <a:rPr lang="de-DE" dirty="0"/>
              <a:t> 20.12.2022</a:t>
            </a:r>
          </a:p>
          <a:p>
            <a:r>
              <a:rPr lang="de-DE" dirty="0">
                <a:hlinkClick r:id="rId6"/>
              </a:rPr>
              <a:t>Das Bienenvolk: Perfekte Aufgabenteilung unter Bienen | Insekten | Tiere | Natur | Wissen | ARD </a:t>
            </a:r>
            <a:r>
              <a:rPr lang="de-DE" dirty="0" err="1">
                <a:hlinkClick r:id="rId6"/>
              </a:rPr>
              <a:t>alpha</a:t>
            </a:r>
            <a:r>
              <a:rPr lang="de-DE" dirty="0"/>
              <a:t> 20.12.2022</a:t>
            </a:r>
          </a:p>
          <a:p>
            <a:r>
              <a:rPr lang="de-DE" dirty="0">
                <a:hlinkClick r:id="rId7"/>
              </a:rPr>
              <a:t>Bienenstock: Aufbau, Rollenverteilung im Bienenstaat | Beebetter.de</a:t>
            </a:r>
            <a:r>
              <a:rPr lang="de-DE" dirty="0"/>
              <a:t> 20.12.2022</a:t>
            </a:r>
          </a:p>
          <a:p>
            <a:r>
              <a:rPr lang="de-DE" dirty="0"/>
              <a:t>Broschüre Landwirtschaftskammer </a:t>
            </a:r>
          </a:p>
          <a:p>
            <a:r>
              <a:rPr lang="de-DE" dirty="0">
                <a:hlinkClick r:id="rId8"/>
              </a:rPr>
              <a:t>Bienenfreundliche Blumen: 15 Blumen für Bienen – </a:t>
            </a:r>
            <a:r>
              <a:rPr lang="de-DE" dirty="0" err="1">
                <a:hlinkClick r:id="rId8"/>
              </a:rPr>
              <a:t>Plantura</a:t>
            </a:r>
            <a:r>
              <a:rPr lang="de-DE" dirty="0"/>
              <a:t> 20.12.2022</a:t>
            </a:r>
          </a:p>
          <a:p>
            <a:r>
              <a:rPr lang="de-DE" dirty="0">
                <a:hlinkClick r:id="rId9"/>
              </a:rPr>
              <a:t>Wie entsteht Honig und wie gesund ist er? | NDR.de - Ratgeber - Kochen – Warenkunde</a:t>
            </a:r>
            <a:r>
              <a:rPr lang="de-DE" dirty="0"/>
              <a:t> 20.12.2022</a:t>
            </a:r>
          </a:p>
          <a:p>
            <a:endParaRPr lang="de-DE" dirty="0"/>
          </a:p>
        </p:txBody>
      </p:sp>
    </p:spTree>
    <p:extLst>
      <p:ext uri="{BB962C8B-B14F-4D97-AF65-F5344CB8AC3E}">
        <p14:creationId xmlns:p14="http://schemas.microsoft.com/office/powerpoint/2010/main" val="91440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EEE224-F1B0-4581-9A73-38892FDA91F1}"/>
              </a:ext>
            </a:extLst>
          </p:cNvPr>
          <p:cNvSpPr>
            <a:spLocks noGrp="1"/>
          </p:cNvSpPr>
          <p:nvPr>
            <p:ph type="title"/>
          </p:nvPr>
        </p:nvSpPr>
        <p:spPr/>
        <p:txBody>
          <a:bodyPr/>
          <a:lstStyle/>
          <a:p>
            <a:r>
              <a:rPr lang="de-DE" dirty="0"/>
              <a:t>Gliederung </a:t>
            </a:r>
          </a:p>
        </p:txBody>
      </p:sp>
      <p:sp>
        <p:nvSpPr>
          <p:cNvPr id="3" name="Inhaltsplatzhalter 2">
            <a:extLst>
              <a:ext uri="{FF2B5EF4-FFF2-40B4-BE49-F238E27FC236}">
                <a16:creationId xmlns:a16="http://schemas.microsoft.com/office/drawing/2014/main" id="{0174B81B-01F9-4486-B2B4-42078BC93203}"/>
              </a:ext>
            </a:extLst>
          </p:cNvPr>
          <p:cNvSpPr>
            <a:spLocks noGrp="1"/>
          </p:cNvSpPr>
          <p:nvPr>
            <p:ph idx="1"/>
          </p:nvPr>
        </p:nvSpPr>
        <p:spPr/>
        <p:txBody>
          <a:bodyPr>
            <a:normAutofit fontScale="92500" lnSpcReduction="10000"/>
          </a:bodyPr>
          <a:lstStyle/>
          <a:p>
            <a:r>
              <a:rPr lang="de-DE" dirty="0"/>
              <a:t>Warum sind Bienen wichtig?</a:t>
            </a:r>
          </a:p>
          <a:p>
            <a:r>
              <a:rPr lang="de-DE" dirty="0"/>
              <a:t>Welche Bienenarten gibt es?</a:t>
            </a:r>
          </a:p>
          <a:p>
            <a:r>
              <a:rPr lang="de-DE" dirty="0"/>
              <a:t>Wie funktioniert ein Bienenstock?</a:t>
            </a:r>
          </a:p>
          <a:p>
            <a:r>
              <a:rPr lang="de-DE" dirty="0"/>
              <a:t>Wie wird Honig produziert?</a:t>
            </a:r>
          </a:p>
          <a:p>
            <a:r>
              <a:rPr lang="de-DE" dirty="0"/>
              <a:t>Was machen Bienen im Winter?</a:t>
            </a:r>
          </a:p>
          <a:p>
            <a:r>
              <a:rPr lang="de-DE" dirty="0"/>
              <a:t>Wie sollte ein Bienenhotel aussehen?</a:t>
            </a:r>
          </a:p>
          <a:p>
            <a:r>
              <a:rPr lang="de-DE" dirty="0"/>
              <a:t>Welche Blumen kann ich pflanzen?</a:t>
            </a:r>
          </a:p>
          <a:p>
            <a:r>
              <a:rPr lang="de-DE" dirty="0"/>
              <a:t>Was muss ich beim </a:t>
            </a:r>
            <a:r>
              <a:rPr lang="de-DE" dirty="0" err="1"/>
              <a:t>Saatkauf</a:t>
            </a:r>
            <a:r>
              <a:rPr lang="de-DE" dirty="0"/>
              <a:t> beachten? Was muss ich beim Bienenhotel beachten? </a:t>
            </a:r>
          </a:p>
          <a:p>
            <a:r>
              <a:rPr lang="de-DE" dirty="0"/>
              <a:t>Quellen</a:t>
            </a:r>
          </a:p>
          <a:p>
            <a:endParaRPr lang="de-DE" dirty="0"/>
          </a:p>
        </p:txBody>
      </p:sp>
    </p:spTree>
    <p:extLst>
      <p:ext uri="{BB962C8B-B14F-4D97-AF65-F5344CB8AC3E}">
        <p14:creationId xmlns:p14="http://schemas.microsoft.com/office/powerpoint/2010/main" val="1678422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E1E97E-38DE-40E7-BFA1-C9E722BE3BEA}"/>
              </a:ext>
            </a:extLst>
          </p:cNvPr>
          <p:cNvSpPr>
            <a:spLocks noGrp="1"/>
          </p:cNvSpPr>
          <p:nvPr>
            <p:ph type="title"/>
          </p:nvPr>
        </p:nvSpPr>
        <p:spPr/>
        <p:txBody>
          <a:bodyPr/>
          <a:lstStyle/>
          <a:p>
            <a:r>
              <a:rPr lang="de-DE" dirty="0"/>
              <a:t>Warum sind Bienen wichtig?</a:t>
            </a:r>
          </a:p>
        </p:txBody>
      </p:sp>
      <p:sp>
        <p:nvSpPr>
          <p:cNvPr id="3" name="Inhaltsplatzhalter 2">
            <a:extLst>
              <a:ext uri="{FF2B5EF4-FFF2-40B4-BE49-F238E27FC236}">
                <a16:creationId xmlns:a16="http://schemas.microsoft.com/office/drawing/2014/main" id="{301C4B60-226F-4CF4-8445-959551EC7750}"/>
              </a:ext>
            </a:extLst>
          </p:cNvPr>
          <p:cNvSpPr>
            <a:spLocks noGrp="1"/>
          </p:cNvSpPr>
          <p:nvPr>
            <p:ph idx="1"/>
          </p:nvPr>
        </p:nvSpPr>
        <p:spPr/>
        <p:txBody>
          <a:bodyPr anchor="ctr"/>
          <a:lstStyle/>
          <a:p>
            <a:r>
              <a:rPr lang="de-DE" dirty="0"/>
              <a:t>Bienen sind entscheidend für fast alle Ökosysteme, da sie für die Bestäubung der Planzen sorgen</a:t>
            </a:r>
          </a:p>
          <a:p>
            <a:r>
              <a:rPr lang="de-DE" dirty="0"/>
              <a:t>so ist sichergestellt das eine große Artenvielfalt an Pflanzen für z.B. Pflanzenfresser da ist</a:t>
            </a:r>
          </a:p>
          <a:p>
            <a:r>
              <a:rPr lang="de-DE" dirty="0"/>
              <a:t>viele Pflanzen brauchen die Bestäubung der Bienen zur Fortpflanzung</a:t>
            </a:r>
          </a:p>
          <a:p>
            <a:r>
              <a:rPr lang="de-DE" dirty="0"/>
              <a:t>durch ihre Leistung werden Bienen als landwirtschaftliches Nutztier gesehen</a:t>
            </a:r>
          </a:p>
          <a:p>
            <a:r>
              <a:rPr lang="de-DE" dirty="0"/>
              <a:t>ohne Honigbienen würden Obstbäume nur ¼ ihres Ertrages bringen </a:t>
            </a:r>
          </a:p>
        </p:txBody>
      </p:sp>
      <p:sp>
        <p:nvSpPr>
          <p:cNvPr id="4" name="Textfeld 3">
            <a:extLst>
              <a:ext uri="{FF2B5EF4-FFF2-40B4-BE49-F238E27FC236}">
                <a16:creationId xmlns:a16="http://schemas.microsoft.com/office/drawing/2014/main" id="{9DFA1E88-5663-405A-BEB8-F89432D6C4A6}"/>
              </a:ext>
            </a:extLst>
          </p:cNvPr>
          <p:cNvSpPr txBox="1"/>
          <p:nvPr/>
        </p:nvSpPr>
        <p:spPr>
          <a:xfrm>
            <a:off x="7399867" y="2548467"/>
            <a:ext cx="2616200" cy="1930400"/>
          </a:xfrm>
          <a:prstGeom prst="rect">
            <a:avLst/>
          </a:prstGeom>
          <a:noFill/>
        </p:spPr>
        <p:txBody>
          <a:bodyPr wrap="square" rtlCol="0">
            <a:spAutoFit/>
          </a:bodyPr>
          <a:lstStyle/>
          <a:p>
            <a:endParaRPr lang="de-DE" dirty="0"/>
          </a:p>
        </p:txBody>
      </p:sp>
      <p:pic>
        <p:nvPicPr>
          <p:cNvPr id="5" name="Grafik 5" descr="Biene mit einfarbiger Füllung">
            <a:extLst>
              <a:ext uri="{FF2B5EF4-FFF2-40B4-BE49-F238E27FC236}">
                <a16:creationId xmlns:a16="http://schemas.microsoft.com/office/drawing/2014/main" id="{153550ED-BE14-D74F-ADAA-420FBE72C8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3176763">
            <a:off x="8100948" y="202661"/>
            <a:ext cx="1986400" cy="1986400"/>
          </a:xfrm>
          <a:prstGeom prst="rect">
            <a:avLst/>
          </a:prstGeom>
        </p:spPr>
      </p:pic>
    </p:spTree>
    <p:extLst>
      <p:ext uri="{BB962C8B-B14F-4D97-AF65-F5344CB8AC3E}">
        <p14:creationId xmlns:p14="http://schemas.microsoft.com/office/powerpoint/2010/main" val="2999781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E921B9-5114-4062-A7F6-10CA337C5940}"/>
              </a:ext>
            </a:extLst>
          </p:cNvPr>
          <p:cNvSpPr>
            <a:spLocks noGrp="1"/>
          </p:cNvSpPr>
          <p:nvPr>
            <p:ph type="title"/>
          </p:nvPr>
        </p:nvSpPr>
        <p:spPr/>
        <p:txBody>
          <a:bodyPr/>
          <a:lstStyle/>
          <a:p>
            <a:r>
              <a:rPr lang="de-DE" dirty="0"/>
              <a:t>Welche Bienenarten gibt es?</a:t>
            </a:r>
          </a:p>
        </p:txBody>
      </p:sp>
      <p:sp>
        <p:nvSpPr>
          <p:cNvPr id="3" name="Inhaltsplatzhalter 2">
            <a:extLst>
              <a:ext uri="{FF2B5EF4-FFF2-40B4-BE49-F238E27FC236}">
                <a16:creationId xmlns:a16="http://schemas.microsoft.com/office/drawing/2014/main" id="{1CA9FCEB-7A5D-49B6-8B7C-6A685C4C0445}"/>
              </a:ext>
            </a:extLst>
          </p:cNvPr>
          <p:cNvSpPr>
            <a:spLocks noGrp="1"/>
          </p:cNvSpPr>
          <p:nvPr>
            <p:ph idx="1"/>
          </p:nvPr>
        </p:nvSpPr>
        <p:spPr/>
        <p:txBody>
          <a:bodyPr anchor="ctr"/>
          <a:lstStyle/>
          <a:p>
            <a:r>
              <a:rPr lang="de-DE" dirty="0"/>
              <a:t>Weltweit über 21.000 Arten</a:t>
            </a:r>
          </a:p>
          <a:p>
            <a:r>
              <a:rPr lang="de-DE" dirty="0"/>
              <a:t>Honigbiene</a:t>
            </a:r>
          </a:p>
          <a:p>
            <a:r>
              <a:rPr lang="de-DE" dirty="0"/>
              <a:t>Wildbiene </a:t>
            </a:r>
          </a:p>
        </p:txBody>
      </p:sp>
      <p:pic>
        <p:nvPicPr>
          <p:cNvPr id="4" name="Grafik 4" descr="Biene beim Pollensammeln">
            <a:extLst>
              <a:ext uri="{FF2B5EF4-FFF2-40B4-BE49-F238E27FC236}">
                <a16:creationId xmlns:a16="http://schemas.microsoft.com/office/drawing/2014/main" id="{83700A65-0D05-234C-8433-37B0AFE88A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9449" y="999949"/>
            <a:ext cx="4150475" cy="2762180"/>
          </a:xfrm>
          <a:prstGeom prst="rect">
            <a:avLst/>
          </a:prstGeom>
        </p:spPr>
      </p:pic>
      <p:pic>
        <p:nvPicPr>
          <p:cNvPr id="7" name="Grafik 6">
            <a:extLst>
              <a:ext uri="{FF2B5EF4-FFF2-40B4-BE49-F238E27FC236}">
                <a16:creationId xmlns:a16="http://schemas.microsoft.com/office/drawing/2014/main" id="{D79CDC8E-BC6B-144B-A300-94714B946723}"/>
              </a:ext>
            </a:extLst>
          </p:cNvPr>
          <p:cNvPicPr>
            <a:picLocks noChangeAspect="1"/>
          </p:cNvPicPr>
          <p:nvPr/>
        </p:nvPicPr>
        <p:blipFill>
          <a:blip r:embed="rId4"/>
          <a:stretch>
            <a:fillRect/>
          </a:stretch>
        </p:blipFill>
        <p:spPr>
          <a:xfrm>
            <a:off x="5418666" y="3180425"/>
            <a:ext cx="3347033" cy="2677626"/>
          </a:xfrm>
          <a:prstGeom prst="rect">
            <a:avLst/>
          </a:prstGeom>
        </p:spPr>
      </p:pic>
    </p:spTree>
    <p:extLst>
      <p:ext uri="{BB962C8B-B14F-4D97-AF65-F5344CB8AC3E}">
        <p14:creationId xmlns:p14="http://schemas.microsoft.com/office/powerpoint/2010/main" val="1840565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F1BC73-A646-4AED-94FD-ADFBB9A4D686}"/>
              </a:ext>
            </a:extLst>
          </p:cNvPr>
          <p:cNvSpPr>
            <a:spLocks noGrp="1"/>
          </p:cNvSpPr>
          <p:nvPr>
            <p:ph type="title"/>
          </p:nvPr>
        </p:nvSpPr>
        <p:spPr/>
        <p:txBody>
          <a:bodyPr/>
          <a:lstStyle/>
          <a:p>
            <a:r>
              <a:rPr lang="de-DE" dirty="0"/>
              <a:t>Wie funktioniert ein Bienenstock?</a:t>
            </a:r>
          </a:p>
        </p:txBody>
      </p:sp>
      <p:sp>
        <p:nvSpPr>
          <p:cNvPr id="3" name="Inhaltsplatzhalter 2">
            <a:extLst>
              <a:ext uri="{FF2B5EF4-FFF2-40B4-BE49-F238E27FC236}">
                <a16:creationId xmlns:a16="http://schemas.microsoft.com/office/drawing/2014/main" id="{0E1EA942-9C46-4B08-B98A-38EE2A381A96}"/>
              </a:ext>
            </a:extLst>
          </p:cNvPr>
          <p:cNvSpPr>
            <a:spLocks noGrp="1"/>
          </p:cNvSpPr>
          <p:nvPr>
            <p:ph idx="1"/>
          </p:nvPr>
        </p:nvSpPr>
        <p:spPr/>
        <p:txBody>
          <a:bodyPr/>
          <a:lstStyle/>
          <a:p>
            <a:r>
              <a:rPr lang="de-DE" dirty="0"/>
              <a:t>Honigbienen:</a:t>
            </a:r>
          </a:p>
          <a:p>
            <a:pPr lvl="1"/>
            <a:r>
              <a:rPr lang="de-DE" dirty="0"/>
              <a:t>Königin</a:t>
            </a:r>
          </a:p>
          <a:p>
            <a:pPr lvl="1"/>
            <a:r>
              <a:rPr lang="de-DE" dirty="0"/>
              <a:t>Arbeiterbienen</a:t>
            </a:r>
          </a:p>
          <a:p>
            <a:pPr lvl="1"/>
            <a:r>
              <a:rPr lang="de-DE" dirty="0"/>
              <a:t>Drohnen</a:t>
            </a:r>
          </a:p>
          <a:p>
            <a:pPr lvl="1"/>
            <a:endParaRPr lang="de-DE" dirty="0"/>
          </a:p>
          <a:p>
            <a:r>
              <a:rPr lang="de-DE" dirty="0"/>
              <a:t>Wildbienen:</a:t>
            </a:r>
          </a:p>
          <a:p>
            <a:pPr lvl="1"/>
            <a:r>
              <a:rPr lang="de-DE" dirty="0"/>
              <a:t>Leben alleine</a:t>
            </a:r>
          </a:p>
          <a:p>
            <a:pPr lvl="1"/>
            <a:r>
              <a:rPr lang="de-DE" dirty="0"/>
              <a:t>oder in Familien</a:t>
            </a:r>
          </a:p>
          <a:p>
            <a:pPr lvl="1"/>
            <a:r>
              <a:rPr lang="de-DE" dirty="0"/>
              <a:t>haben keine verschiedenen Aufgaben wie die Honigbiene</a:t>
            </a:r>
          </a:p>
        </p:txBody>
      </p:sp>
      <p:pic>
        <p:nvPicPr>
          <p:cNvPr id="4" name="Grafik 4" descr="Bienenstock mit einfarbiger Füllung">
            <a:extLst>
              <a:ext uri="{FF2B5EF4-FFF2-40B4-BE49-F238E27FC236}">
                <a16:creationId xmlns:a16="http://schemas.microsoft.com/office/drawing/2014/main" id="{324184D5-8EEE-2A4E-B865-7287E0BAED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88762">
            <a:off x="6785503" y="1019166"/>
            <a:ext cx="4327679" cy="4327679"/>
          </a:xfrm>
          <a:prstGeom prst="rect">
            <a:avLst/>
          </a:prstGeom>
        </p:spPr>
      </p:pic>
    </p:spTree>
    <p:extLst>
      <p:ext uri="{BB962C8B-B14F-4D97-AF65-F5344CB8AC3E}">
        <p14:creationId xmlns:p14="http://schemas.microsoft.com/office/powerpoint/2010/main" val="897950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791F85-CE7B-4E73-82BB-AEEFE1B86B89}"/>
              </a:ext>
            </a:extLst>
          </p:cNvPr>
          <p:cNvSpPr>
            <a:spLocks noGrp="1"/>
          </p:cNvSpPr>
          <p:nvPr>
            <p:ph type="title"/>
          </p:nvPr>
        </p:nvSpPr>
        <p:spPr/>
        <p:txBody>
          <a:bodyPr/>
          <a:lstStyle/>
          <a:p>
            <a:r>
              <a:rPr lang="de-DE" dirty="0"/>
              <a:t>Wie wird Honig produziert?</a:t>
            </a:r>
          </a:p>
        </p:txBody>
      </p:sp>
      <p:pic>
        <p:nvPicPr>
          <p:cNvPr id="6" name="Grafik 5">
            <a:extLst>
              <a:ext uri="{FF2B5EF4-FFF2-40B4-BE49-F238E27FC236}">
                <a16:creationId xmlns:a16="http://schemas.microsoft.com/office/drawing/2014/main" id="{DB46426A-BE8B-9B40-8AE2-F5E8CECE23EA}"/>
              </a:ext>
            </a:extLst>
          </p:cNvPr>
          <p:cNvPicPr>
            <a:picLocks noChangeAspect="1"/>
          </p:cNvPicPr>
          <p:nvPr/>
        </p:nvPicPr>
        <p:blipFill>
          <a:blip r:embed="rId3"/>
          <a:stretch>
            <a:fillRect/>
          </a:stretch>
        </p:blipFill>
        <p:spPr>
          <a:xfrm>
            <a:off x="7943608" y="3429000"/>
            <a:ext cx="3706283" cy="2461838"/>
          </a:xfrm>
          <a:prstGeom prst="rect">
            <a:avLst/>
          </a:prstGeom>
        </p:spPr>
      </p:pic>
      <p:sp>
        <p:nvSpPr>
          <p:cNvPr id="3" name="Inhaltsplatzhalter 2">
            <a:extLst>
              <a:ext uri="{FF2B5EF4-FFF2-40B4-BE49-F238E27FC236}">
                <a16:creationId xmlns:a16="http://schemas.microsoft.com/office/drawing/2014/main" id="{73A43780-96B1-4AA5-BAEF-C599EAFC7E7E}"/>
              </a:ext>
            </a:extLst>
          </p:cNvPr>
          <p:cNvSpPr>
            <a:spLocks noGrp="1"/>
          </p:cNvSpPr>
          <p:nvPr>
            <p:ph idx="1"/>
          </p:nvPr>
        </p:nvSpPr>
        <p:spPr>
          <a:xfrm>
            <a:off x="838200" y="1825625"/>
            <a:ext cx="6809317" cy="4351338"/>
          </a:xfrm>
        </p:spPr>
        <p:txBody>
          <a:bodyPr>
            <a:normAutofit/>
          </a:bodyPr>
          <a:lstStyle/>
          <a:p>
            <a:r>
              <a:rPr lang="de-DE" sz="2400" dirty="0"/>
              <a:t>Blütennektar wird im Honigmagen gesammelt </a:t>
            </a:r>
          </a:p>
          <a:p>
            <a:r>
              <a:rPr lang="de-DE" sz="2400" dirty="0"/>
              <a:t>dieser wird im Bienenstock ausgepumpt oder hochgewürgt und an die Arbeiterbienen übergeben </a:t>
            </a:r>
          </a:p>
          <a:p>
            <a:r>
              <a:rPr lang="de-DE" sz="2400" dirty="0"/>
              <a:t>die Stockbienen lagern diesen dann zunächst in offenen Waben, wo weiter Wasser ausgedünstet wird</a:t>
            </a:r>
          </a:p>
          <a:p>
            <a:r>
              <a:rPr lang="de-DE" sz="2400" dirty="0"/>
              <a:t>ist der Honig trocken, verschließen die Arbeiterbienen die Waben mit Wachs</a:t>
            </a:r>
          </a:p>
        </p:txBody>
      </p:sp>
    </p:spTree>
    <p:extLst>
      <p:ext uri="{BB962C8B-B14F-4D97-AF65-F5344CB8AC3E}">
        <p14:creationId xmlns:p14="http://schemas.microsoft.com/office/powerpoint/2010/main" val="2303277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524367-634C-4B68-9E93-8A855A3BDAC0}"/>
              </a:ext>
            </a:extLst>
          </p:cNvPr>
          <p:cNvSpPr>
            <a:spLocks noGrp="1"/>
          </p:cNvSpPr>
          <p:nvPr>
            <p:ph type="title"/>
          </p:nvPr>
        </p:nvSpPr>
        <p:spPr/>
        <p:txBody>
          <a:bodyPr/>
          <a:lstStyle/>
          <a:p>
            <a:r>
              <a:rPr lang="de-DE" dirty="0"/>
              <a:t>Was machen Bienen im Winter?</a:t>
            </a:r>
          </a:p>
        </p:txBody>
      </p:sp>
      <p:sp>
        <p:nvSpPr>
          <p:cNvPr id="3" name="Inhaltsplatzhalter 2">
            <a:extLst>
              <a:ext uri="{FF2B5EF4-FFF2-40B4-BE49-F238E27FC236}">
                <a16:creationId xmlns:a16="http://schemas.microsoft.com/office/drawing/2014/main" id="{3D263AFB-49F7-4450-9669-14E85E7F3F4A}"/>
              </a:ext>
            </a:extLst>
          </p:cNvPr>
          <p:cNvSpPr>
            <a:spLocks noGrp="1"/>
          </p:cNvSpPr>
          <p:nvPr>
            <p:ph idx="1"/>
          </p:nvPr>
        </p:nvSpPr>
        <p:spPr/>
        <p:txBody>
          <a:bodyPr/>
          <a:lstStyle/>
          <a:p>
            <a:r>
              <a:rPr lang="de-DE" dirty="0"/>
              <a:t>Honigbienen: </a:t>
            </a:r>
          </a:p>
          <a:p>
            <a:pPr lvl="1"/>
            <a:r>
              <a:rPr lang="de-DE" dirty="0"/>
              <a:t>Volk zieht sich in den Stock zurück und leben von Futtervorräten </a:t>
            </a:r>
          </a:p>
          <a:p>
            <a:pPr lvl="1"/>
            <a:r>
              <a:rPr lang="de-DE" dirty="0"/>
              <a:t>sie bilden eine Wintertraube, in der Mitte befindet sich die Königin</a:t>
            </a:r>
          </a:p>
          <a:p>
            <a:pPr lvl="1"/>
            <a:r>
              <a:rPr lang="de-DE" dirty="0"/>
              <a:t>durch das zittern halten die Bienen den Stock warm</a:t>
            </a:r>
          </a:p>
          <a:p>
            <a:pPr lvl="1"/>
            <a:endParaRPr lang="de-DE" dirty="0"/>
          </a:p>
          <a:p>
            <a:r>
              <a:rPr lang="de-DE" dirty="0"/>
              <a:t>Wildbienen: </a:t>
            </a:r>
          </a:p>
          <a:p>
            <a:pPr lvl="1"/>
            <a:r>
              <a:rPr lang="de-DE" dirty="0"/>
              <a:t>die meisten Wildbienen sterben nach der Eiablage im Winter</a:t>
            </a:r>
          </a:p>
          <a:p>
            <a:pPr lvl="1"/>
            <a:r>
              <a:rPr lang="de-DE" dirty="0"/>
              <a:t>die Larven entwickeln sich in der Zelle </a:t>
            </a:r>
          </a:p>
          <a:p>
            <a:pPr lvl="1"/>
            <a:r>
              <a:rPr lang="de-DE" dirty="0"/>
              <a:t>an den ersten warmen Tagen schlüpfen sie aus der Brutzelle </a:t>
            </a:r>
          </a:p>
        </p:txBody>
      </p:sp>
    </p:spTree>
    <p:extLst>
      <p:ext uri="{BB962C8B-B14F-4D97-AF65-F5344CB8AC3E}">
        <p14:creationId xmlns:p14="http://schemas.microsoft.com/office/powerpoint/2010/main" val="1781612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5E2377-639C-4290-B4F1-DB4ED6AA6F41}"/>
              </a:ext>
            </a:extLst>
          </p:cNvPr>
          <p:cNvSpPr>
            <a:spLocks noGrp="1"/>
          </p:cNvSpPr>
          <p:nvPr>
            <p:ph type="title"/>
          </p:nvPr>
        </p:nvSpPr>
        <p:spPr/>
        <p:txBody>
          <a:bodyPr/>
          <a:lstStyle/>
          <a:p>
            <a:r>
              <a:rPr lang="de-DE" dirty="0"/>
              <a:t>Wie sollte ein Bienenhotel aussehen? </a:t>
            </a:r>
          </a:p>
        </p:txBody>
      </p:sp>
      <p:sp>
        <p:nvSpPr>
          <p:cNvPr id="3" name="Inhaltsplatzhalter 2">
            <a:extLst>
              <a:ext uri="{FF2B5EF4-FFF2-40B4-BE49-F238E27FC236}">
                <a16:creationId xmlns:a16="http://schemas.microsoft.com/office/drawing/2014/main" id="{D0CB17CC-B5AA-4570-B42E-E94AF903ECF0}"/>
              </a:ext>
            </a:extLst>
          </p:cNvPr>
          <p:cNvSpPr>
            <a:spLocks noGrp="1"/>
          </p:cNvSpPr>
          <p:nvPr>
            <p:ph idx="1"/>
          </p:nvPr>
        </p:nvSpPr>
        <p:spPr/>
        <p:txBody>
          <a:bodyPr>
            <a:normAutofit lnSpcReduction="10000"/>
          </a:bodyPr>
          <a:lstStyle/>
          <a:p>
            <a:r>
              <a:rPr lang="de-DE" dirty="0"/>
              <a:t>Besonders gute Materialien:</a:t>
            </a:r>
          </a:p>
          <a:p>
            <a:pPr lvl="1"/>
            <a:r>
              <a:rPr lang="de-DE" dirty="0"/>
              <a:t>Stroh</a:t>
            </a:r>
          </a:p>
          <a:p>
            <a:pPr lvl="1"/>
            <a:r>
              <a:rPr lang="de-DE" dirty="0"/>
              <a:t>Hartholz - Löcher quer zur Maserung bohren</a:t>
            </a:r>
          </a:p>
          <a:p>
            <a:pPr lvl="1"/>
            <a:r>
              <a:rPr lang="de-DE" dirty="0"/>
              <a:t>Bambusrohre </a:t>
            </a:r>
          </a:p>
          <a:p>
            <a:pPr lvl="1"/>
            <a:r>
              <a:rPr lang="de-DE" dirty="0"/>
              <a:t>Pflanzenstängel</a:t>
            </a:r>
          </a:p>
          <a:p>
            <a:pPr lvl="1"/>
            <a:r>
              <a:rPr lang="de-DE" dirty="0"/>
              <a:t>Schilfrohre </a:t>
            </a:r>
          </a:p>
          <a:p>
            <a:pPr lvl="1"/>
            <a:endParaRPr lang="de-DE" dirty="0"/>
          </a:p>
          <a:p>
            <a:r>
              <a:rPr lang="de-DE" dirty="0"/>
              <a:t>Schädliche Materialien:</a:t>
            </a:r>
          </a:p>
          <a:p>
            <a:pPr lvl="1"/>
            <a:r>
              <a:rPr lang="de-DE" dirty="0"/>
              <a:t>Tannenzapfen</a:t>
            </a:r>
          </a:p>
          <a:p>
            <a:pPr lvl="1"/>
            <a:r>
              <a:rPr lang="de-DE" dirty="0"/>
              <a:t>Nadelholz</a:t>
            </a:r>
          </a:p>
          <a:p>
            <a:pPr lvl="1"/>
            <a:r>
              <a:rPr lang="de-DE" dirty="0"/>
              <a:t>Holzbohrungen</a:t>
            </a:r>
          </a:p>
        </p:txBody>
      </p:sp>
    </p:spTree>
    <p:extLst>
      <p:ext uri="{BB962C8B-B14F-4D97-AF65-F5344CB8AC3E}">
        <p14:creationId xmlns:p14="http://schemas.microsoft.com/office/powerpoint/2010/main" val="3656454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CA4397-AE4F-184A-AC1A-716CD52CC2B0}"/>
              </a:ext>
            </a:extLst>
          </p:cNvPr>
          <p:cNvSpPr>
            <a:spLocks noGrp="1"/>
          </p:cNvSpPr>
          <p:nvPr>
            <p:ph type="title"/>
          </p:nvPr>
        </p:nvSpPr>
        <p:spPr/>
        <p:txBody>
          <a:bodyPr/>
          <a:lstStyle/>
          <a:p>
            <a:r>
              <a:rPr lang="de-DE" dirty="0"/>
              <a:t>Welche Blumen kann ich pflanzen?</a:t>
            </a:r>
          </a:p>
        </p:txBody>
      </p:sp>
      <p:sp>
        <p:nvSpPr>
          <p:cNvPr id="3" name="Inhaltsplatzhalter 2">
            <a:extLst>
              <a:ext uri="{FF2B5EF4-FFF2-40B4-BE49-F238E27FC236}">
                <a16:creationId xmlns:a16="http://schemas.microsoft.com/office/drawing/2014/main" id="{62F69ADD-3BCB-4642-B4F7-0ACAB35D4F14}"/>
              </a:ext>
            </a:extLst>
          </p:cNvPr>
          <p:cNvSpPr>
            <a:spLocks noGrp="1"/>
          </p:cNvSpPr>
          <p:nvPr>
            <p:ph idx="1"/>
          </p:nvPr>
        </p:nvSpPr>
        <p:spPr/>
        <p:txBody>
          <a:bodyPr/>
          <a:lstStyle/>
          <a:p>
            <a:r>
              <a:rPr lang="de-DE" dirty="0"/>
              <a:t>Schafgarbe</a:t>
            </a:r>
          </a:p>
          <a:p>
            <a:r>
              <a:rPr lang="de-DE" dirty="0"/>
              <a:t>Dahlien</a:t>
            </a:r>
          </a:p>
          <a:p>
            <a:r>
              <a:rPr lang="de-DE" dirty="0"/>
              <a:t>Glockenblume</a:t>
            </a:r>
          </a:p>
          <a:p>
            <a:r>
              <a:rPr lang="de-DE" dirty="0"/>
              <a:t>Verbene </a:t>
            </a:r>
          </a:p>
          <a:p>
            <a:r>
              <a:rPr lang="de-DE" dirty="0"/>
              <a:t>Löwenmäulchen</a:t>
            </a:r>
          </a:p>
          <a:p>
            <a:r>
              <a:rPr lang="de-DE" dirty="0"/>
              <a:t>Weiße Fettehenne</a:t>
            </a:r>
          </a:p>
          <a:p>
            <a:r>
              <a:rPr lang="de-DE" dirty="0"/>
              <a:t>Lavendel</a:t>
            </a:r>
          </a:p>
          <a:p>
            <a:pPr marL="0" indent="0">
              <a:buNone/>
            </a:pPr>
            <a:r>
              <a:rPr lang="de-DE" dirty="0"/>
              <a:t>-&gt; möglichst Bunt und vielfältig </a:t>
            </a:r>
          </a:p>
        </p:txBody>
      </p:sp>
      <p:pic>
        <p:nvPicPr>
          <p:cNvPr id="5" name="Grafik 4" descr="Sonnenblumen mit einfarbiger Füllung">
            <a:extLst>
              <a:ext uri="{FF2B5EF4-FFF2-40B4-BE49-F238E27FC236}">
                <a16:creationId xmlns:a16="http://schemas.microsoft.com/office/drawing/2014/main" id="{94AA1FEA-F5A9-4349-AF84-55D7AAB625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0180" y="2666477"/>
            <a:ext cx="914400" cy="914400"/>
          </a:xfrm>
          <a:prstGeom prst="rect">
            <a:avLst/>
          </a:prstGeom>
        </p:spPr>
      </p:pic>
      <p:pic>
        <p:nvPicPr>
          <p:cNvPr id="37" name="Grafik 36" descr="Blume mit einfarbiger Füllung">
            <a:extLst>
              <a:ext uri="{FF2B5EF4-FFF2-40B4-BE49-F238E27FC236}">
                <a16:creationId xmlns:a16="http://schemas.microsoft.com/office/drawing/2014/main" id="{40456A43-B2F8-4DC2-A96D-3BE70D422D7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21943" y="3715814"/>
            <a:ext cx="914400" cy="914400"/>
          </a:xfrm>
          <a:prstGeom prst="rect">
            <a:avLst/>
          </a:prstGeom>
        </p:spPr>
      </p:pic>
      <p:pic>
        <p:nvPicPr>
          <p:cNvPr id="39" name="Grafik 38" descr="Pflanze mit einfarbiger Füllung">
            <a:extLst>
              <a:ext uri="{FF2B5EF4-FFF2-40B4-BE49-F238E27FC236}">
                <a16:creationId xmlns:a16="http://schemas.microsoft.com/office/drawing/2014/main" id="{A283CA25-DBF6-4228-83BC-3554BD2685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31990" y="2813180"/>
            <a:ext cx="914400" cy="914400"/>
          </a:xfrm>
          <a:prstGeom prst="rect">
            <a:avLst/>
          </a:prstGeom>
        </p:spPr>
      </p:pic>
    </p:spTree>
    <p:extLst>
      <p:ext uri="{BB962C8B-B14F-4D97-AF65-F5344CB8AC3E}">
        <p14:creationId xmlns:p14="http://schemas.microsoft.com/office/powerpoint/2010/main" val="169036077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1135</Words>
  <Application>Microsoft Office PowerPoint</Application>
  <PresentationFormat>Breitbild</PresentationFormat>
  <Paragraphs>127</Paragraphs>
  <Slides>11</Slides>
  <Notes>6</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11</vt:i4>
      </vt:variant>
    </vt:vector>
  </HeadingPairs>
  <TitlesOfParts>
    <vt:vector size="17" baseType="lpstr">
      <vt:lpstr>Arial</vt:lpstr>
      <vt:lpstr>Britannic Bold</vt:lpstr>
      <vt:lpstr>Calibri</vt:lpstr>
      <vt:lpstr>Calibri Light</vt:lpstr>
      <vt:lpstr>Univers LT Pro 45 Light</vt:lpstr>
      <vt:lpstr>Office</vt:lpstr>
      <vt:lpstr>Eine Stadt für die Bienen</vt:lpstr>
      <vt:lpstr>Gliederung </vt:lpstr>
      <vt:lpstr>Warum sind Bienen wichtig?</vt:lpstr>
      <vt:lpstr>Welche Bienenarten gibt es?</vt:lpstr>
      <vt:lpstr>Wie funktioniert ein Bienenstock?</vt:lpstr>
      <vt:lpstr>Wie wird Honig produziert?</vt:lpstr>
      <vt:lpstr>Was machen Bienen im Winter?</vt:lpstr>
      <vt:lpstr>Wie sollte ein Bienenhotel aussehen? </vt:lpstr>
      <vt:lpstr>Welche Blumen kann ich pflanzen?</vt:lpstr>
      <vt:lpstr>Was muss ich beim Saatkauf beachten?</vt:lpstr>
      <vt:lpstr>Quellen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Eine Stadt für die Bienen</dc:title>
  <dc:creator>BayerPi</dc:creator>
  <cp:lastModifiedBy>Bayer, Pia</cp:lastModifiedBy>
  <cp:revision>11</cp:revision>
  <cp:lastPrinted>2023-01-03T13:17:06Z</cp:lastPrinted>
  <dcterms:created xsi:type="dcterms:W3CDTF">2022-11-01T11:55:07Z</dcterms:created>
  <dcterms:modified xsi:type="dcterms:W3CDTF">2023-01-23T07:51:34Z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51f368b-7dd9-4732-9e98-5ef3847f90fc_Enabled">
    <vt:lpwstr>true</vt:lpwstr>
  </property>
  <property fmtid="{D5CDD505-2E9C-101B-9397-08002B2CF9AE}" pid="3" name="MSIP_Label_d51f368b-7dd9-4732-9e98-5ef3847f90fc_SetDate">
    <vt:lpwstr>2023-01-09T15:49:54Z</vt:lpwstr>
  </property>
  <property fmtid="{D5CDD505-2E9C-101B-9397-08002B2CF9AE}" pid="4" name="MSIP_Label_d51f368b-7dd9-4732-9e98-5ef3847f90fc_Method">
    <vt:lpwstr>Privileged</vt:lpwstr>
  </property>
  <property fmtid="{D5CDD505-2E9C-101B-9397-08002B2CF9AE}" pid="5" name="MSIP_Label_d51f368b-7dd9-4732-9e98-5ef3847f90fc_Name">
    <vt:lpwstr>Internal</vt:lpwstr>
  </property>
  <property fmtid="{D5CDD505-2E9C-101B-9397-08002B2CF9AE}" pid="6" name="MSIP_Label_d51f368b-7dd9-4732-9e98-5ef3847f90fc_SiteId">
    <vt:lpwstr>47cece2d-9b09-4680-94f4-f2df4c683a38</vt:lpwstr>
  </property>
  <property fmtid="{D5CDD505-2E9C-101B-9397-08002B2CF9AE}" pid="7" name="MSIP_Label_d51f368b-7dd9-4732-9e98-5ef3847f90fc_ActionId">
    <vt:lpwstr>54f9946d-2195-4ce4-b4d4-e5468d5d76f1</vt:lpwstr>
  </property>
  <property fmtid="{D5CDD505-2E9C-101B-9397-08002B2CF9AE}" pid="8" name="MSIP_Label_d51f368b-7dd9-4732-9e98-5ef3847f90fc_ContentBits">
    <vt:lpwstr>1</vt:lpwstr>
  </property>
</Properties>
</file>